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5143500" cy="9144000"/>
  <p:embeddedFontLst>
    <p:embeddedFont>
      <p:font typeface="Overpass Bold" panose="020B0604020202020204" charset="-70"/>
      <p:regular r:id="rId20"/>
    </p:embeddedFont>
    <p:embeddedFont>
      <p:font typeface="Overpass Light" panose="020B0604020202020204" charset="-70"/>
      <p:regular r:id="rId21"/>
    </p:embeddedFont>
    <p:embeddedFont>
      <p:font typeface="Syne Bold" panose="020B0604020202020204" charset="-70"/>
      <p:regular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0" d="100"/>
          <a:sy n="150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10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649313"/>
            <a:ext cx="4722763" cy="1162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Palangos miesto savivaldybės turizmo statistinių duomenų analizė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2997994"/>
            <a:ext cx="4722763" cy="4961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2012–2025 m. | Turistų srautai, nakvynės, apgyvendinimo pasiūla, rinkos ir Lietuvos kurortų palyginimas</a:t>
            </a:r>
            <a:endParaRPr lang="en-US" sz="1200" dirty="0"/>
          </a:p>
        </p:txBody>
      </p:sp>
      <p:pic>
        <p:nvPicPr>
          <p:cNvPr id="5" name="Paveikslėlis 3">
            <a:extLst>
              <a:ext uri="{FF2B5EF4-FFF2-40B4-BE49-F238E27FC236}">
                <a16:creationId xmlns:a16="http://schemas.microsoft.com/office/drawing/2014/main" id="{8C0DB3D2-74CF-5318-033A-4CF2F490A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09" y="4435708"/>
            <a:ext cx="1698985" cy="6512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3992AD-4802-457C-3E06-14F179B48B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729" y="0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Augimo trajektorija: turistai vs. nakvynės</a:t>
            </a:r>
            <a:endParaRPr lang="en-US" sz="1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8" y="578569"/>
            <a:ext cx="8151763" cy="45649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5196706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Lietuvos turistų dominavimas išaugo po 2020 m. pandemijos. Užsienio turistų absoliutus skaičius 2025 m. – </a:t>
            </a:r>
            <a:r>
              <a:rPr lang="en-US" sz="4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57 537</a:t>
            </a:r>
            <a:r>
              <a:rPr lang="en-US" sz="4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– vis dar nesiekia 2019 m. lygio (66 772). Tai patvirtina, kad tarptautinio turizmo atsigavimas Palangoje vyksta lėčiau nei vidaus turizmo.</a:t>
            </a:r>
            <a:endParaRPr lang="en-US" sz="450" dirty="0"/>
          </a:p>
        </p:txBody>
      </p:sp>
      <p:pic>
        <p:nvPicPr>
          <p:cNvPr id="5" name="Paveikslėlis 1">
            <a:extLst>
              <a:ext uri="{FF2B5EF4-FFF2-40B4-BE49-F238E27FC236}">
                <a16:creationId xmlns:a16="http://schemas.microsoft.com/office/drawing/2014/main" id="{4EF3054F-6A88-9DD3-57E8-3A69F20FC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729" y="0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00348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Pagrindinių rodiklių suvestinė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96119" y="1635919"/>
            <a:ext cx="8151763" cy="2507233"/>
          </a:xfrm>
          <a:prstGeom prst="roundRect">
            <a:avLst>
              <a:gd name="adj" fmla="val 2078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0881" y="1640681"/>
            <a:ext cx="8142238" cy="35681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25078" y="1719858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Rodiklis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2255862" y="1719858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2012 m.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3884265" y="1719858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2019 m.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512668" y="1719858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2025 m.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7141071" y="1719858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Pokytis 2012–2025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500881" y="1997497"/>
            <a:ext cx="8142238" cy="35681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25078" y="2076673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Turistai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2255862" y="2076673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198 721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884265" y="2076673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353 028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512668" y="2076673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527 875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7141071" y="2076673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967E9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+165,6 %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00881" y="2354312"/>
            <a:ext cx="8142238" cy="35681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625078" y="2433489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Nakvynės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2255862" y="2433489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884 344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3884265" y="2433489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1 267 548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512668" y="2433489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1 188 304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7141071" y="2433489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967E9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+34,4 %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00881" y="2711128"/>
            <a:ext cx="8142238" cy="35681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625078" y="2790304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Vidutinė viešnagė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2255862" y="2790304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4,45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3884265" y="2790304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3,59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512668" y="2790304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2,25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7141071" y="2790304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−49,4 %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00881" y="3067943"/>
            <a:ext cx="8142238" cy="35681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625078" y="3147120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Užsienio turistų dalis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2255862" y="3147120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24,9 %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884265" y="3147120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18,9 %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512668" y="3147120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10,9 %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7141071" y="3147120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−14,0 proc. p.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500881" y="3424758"/>
            <a:ext cx="8142238" cy="35681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625078" y="3503935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Apgyvendinimo įstaigos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2255862" y="3503935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226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3884265" y="3503935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447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5512668" y="3503935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644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7141071" y="3503935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967E9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+185,0 %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500881" y="3781574"/>
            <a:ext cx="8142238" cy="35681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625078" y="3860750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Apgyvendinimo vietos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2255862" y="3860750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10 656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3884265" y="3860750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16 759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5512668" y="3860750"/>
            <a:ext cx="18328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15 802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7141071" y="3860750"/>
            <a:ext cx="18352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967E9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+48,3 %</a:t>
            </a:r>
            <a:endParaRPr lang="en-US" sz="950" dirty="0"/>
          </a:p>
        </p:txBody>
      </p:sp>
      <p:pic>
        <p:nvPicPr>
          <p:cNvPr id="46" name="Paveikslėlis 1">
            <a:extLst>
              <a:ext uri="{FF2B5EF4-FFF2-40B4-BE49-F238E27FC236}">
                <a16:creationId xmlns:a16="http://schemas.microsoft.com/office/drawing/2014/main" id="{F536E021-32AC-94E5-4DEA-C46361A17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729" y="0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Sezoniškumo palyginimas: Lietuvos kurortai</a:t>
            </a:r>
            <a:endParaRPr lang="en-US" sz="1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596950"/>
            <a:ext cx="8151763" cy="45649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5196706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Palanga yra mažiau sezoniška nei Neringa, tačiau gerokai sezoniškesnė nei Druskininkai ir Birštonas. Druskininkų modelis – mažesnė vasaros koncentracija ir didesnė užsienio turistų dalis – yra aiškiausias orientyras Palangos strategijai.</a:t>
            </a:r>
            <a:endParaRPr lang="en-US" sz="450" dirty="0"/>
          </a:p>
        </p:txBody>
      </p:sp>
      <p:pic>
        <p:nvPicPr>
          <p:cNvPr id="5" name="Paveikslėlis 1">
            <a:extLst>
              <a:ext uri="{FF2B5EF4-FFF2-40B4-BE49-F238E27FC236}">
                <a16:creationId xmlns:a16="http://schemas.microsoft.com/office/drawing/2014/main" id="{C77EA15F-2D81-F7D9-561F-A3216C9F1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729" y="0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3198"/>
            <a:ext cx="8151763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Kurortų konkurenciniai modeliai</a:t>
            </a:r>
            <a:endParaRPr lang="en-US" sz="2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008385"/>
            <a:ext cx="6515844" cy="36651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14139" y="1465303"/>
            <a:ext cx="691994" cy="1567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Palanga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1282226" y="1906746"/>
            <a:ext cx="2048800" cy="494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52400" indent="-152400" algn="l">
              <a:lnSpc>
                <a:spcPct val="102000"/>
              </a:lnSpc>
              <a:buSzPct val="100000"/>
              <a:buChar char="•"/>
            </a:pPr>
            <a:r>
              <a:rPr lang="en-US" sz="7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Stiprybė:</a:t>
            </a: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didelio masto pajūrio kurortas, stiprybė: mastas ir jvairovė</a:t>
            </a:r>
            <a:endParaRPr lang="en-US" sz="750" dirty="0"/>
          </a:p>
          <a:p>
            <a:pPr marL="152400" indent="-152400" algn="l">
              <a:lnSpc>
                <a:spcPct val="102000"/>
              </a:lnSpc>
              <a:buSzPct val="100000"/>
              <a:buChar char="•"/>
            </a:pPr>
            <a:r>
              <a:rPr lang="en-US" sz="7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Iššūkis:</a:t>
            </a: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sezoniškumas ir trumpi apsilankymai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1112612" y="3143111"/>
            <a:ext cx="792480" cy="138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Birštonas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283040" y="3578446"/>
            <a:ext cx="1714765" cy="5116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52400" indent="-152400" algn="l">
              <a:lnSpc>
                <a:spcPct val="102000"/>
              </a:lnSpc>
              <a:buSzPct val="100000"/>
              <a:buChar char="•"/>
            </a:pPr>
            <a:r>
              <a:rPr lang="en-US" sz="7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Stiprybė:</a:t>
            </a: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besivystantis SPA ir savaitgalio kurortas, stiprybė: didžiausias augimo tempas</a:t>
            </a:r>
            <a:endParaRPr lang="en-US" sz="750" dirty="0"/>
          </a:p>
          <a:p>
            <a:pPr marL="152400" indent="-152400" algn="l">
              <a:lnSpc>
                <a:spcPct val="102000"/>
              </a:lnSpc>
              <a:buSzPct val="100000"/>
              <a:buChar char="•"/>
            </a:pPr>
            <a:r>
              <a:rPr lang="en-US" sz="7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Iššūkis:</a:t>
            </a: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mažesnis mastas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4258910" y="1465303"/>
            <a:ext cx="1034683" cy="138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Druskininkai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4214115" y="1896666"/>
            <a:ext cx="2425492" cy="5284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62560" indent="-162560" algn="l">
              <a:lnSpc>
                <a:spcPct val="102000"/>
              </a:lnSpc>
              <a:buSzPct val="100000"/>
              <a:buChar char="•"/>
            </a:pPr>
            <a:r>
              <a:rPr lang="en-US" sz="80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Stiprybė:</a:t>
            </a:r>
            <a:r>
              <a:rPr lang="en-US" sz="8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visus metus veikiantis sveikatingumo kurortas, stiprybė: tarptautiniai turistai ir tolygus srautas</a:t>
            </a:r>
            <a:endParaRPr lang="en-US" sz="800" dirty="0"/>
          </a:p>
          <a:p>
            <a:pPr marL="162560" indent="-162560" algn="l">
              <a:lnSpc>
                <a:spcPct val="102000"/>
              </a:lnSpc>
              <a:buSzPct val="100000"/>
              <a:buChar char="•"/>
            </a:pPr>
            <a:r>
              <a:rPr lang="en-US" sz="80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Iššūkis:</a:t>
            </a:r>
            <a:r>
              <a:rPr lang="en-US" sz="8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brandžios rinkos augimo ribos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4260437" y="3143111"/>
            <a:ext cx="665932" cy="1567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Neringa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4216354" y="3581907"/>
            <a:ext cx="2133708" cy="439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72720" indent="-172720" algn="l">
              <a:lnSpc>
                <a:spcPct val="102000"/>
              </a:lnSpc>
              <a:buSzPct val="100000"/>
              <a:buChar char="•"/>
            </a:pPr>
            <a:r>
              <a:rPr lang="en-US" sz="8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Stiprybė:</a:t>
            </a:r>
            <a:r>
              <a:rPr lang="en-US" sz="8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aukštos vertės gamtos kurortas, stiprybė: unikalumas</a:t>
            </a:r>
            <a:endParaRPr lang="en-US" sz="850" dirty="0"/>
          </a:p>
          <a:p>
            <a:pPr marL="172720" indent="-172720" algn="l">
              <a:lnSpc>
                <a:spcPct val="102000"/>
              </a:lnSpc>
              <a:buSzPct val="100000"/>
              <a:buChar char="•"/>
            </a:pPr>
            <a:r>
              <a:rPr lang="en-US" sz="8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Iššūkis:</a:t>
            </a:r>
            <a:r>
              <a:rPr lang="en-US" sz="8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prieinamumas ir sezoniškumas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7590606" y="983010"/>
            <a:ext cx="1061963" cy="1948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spcAft>
                <a:spcPts val="750"/>
              </a:spcAft>
              <a:buNone/>
            </a:pPr>
            <a:endParaRPr lang="en-US" sz="9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Palangai svarbu perimti Druskininkų visų metų veikimo principus, Birštono sveikatinimo pozicionavimą ir išlaikyti savo masto pranašumą.</a:t>
            </a:r>
            <a:endParaRPr lang="en-US" sz="900" dirty="0"/>
          </a:p>
        </p:txBody>
      </p:sp>
      <p:pic>
        <p:nvPicPr>
          <p:cNvPr id="13" name="Paveikslėlis 1">
            <a:extLst>
              <a:ext uri="{FF2B5EF4-FFF2-40B4-BE49-F238E27FC236}">
                <a16:creationId xmlns:a16="http://schemas.microsoft.com/office/drawing/2014/main" id="{35D7550B-ABA3-D566-6B97-A5D849BF2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729" y="0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212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878583"/>
            <a:ext cx="8151763" cy="300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10. KPI sistema</a:t>
            </a:r>
            <a:endParaRPr lang="en-US" sz="1850" dirty="0"/>
          </a:p>
        </p:txBody>
      </p:sp>
      <p:sp>
        <p:nvSpPr>
          <p:cNvPr id="4" name="Shape 1"/>
          <p:cNvSpPr/>
          <p:nvPr/>
        </p:nvSpPr>
        <p:spPr>
          <a:xfrm>
            <a:off x="496119" y="2353568"/>
            <a:ext cx="8151763" cy="2413397"/>
          </a:xfrm>
          <a:prstGeom prst="roundRect">
            <a:avLst>
              <a:gd name="adj" fmla="val 209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2536552" y="2353568"/>
            <a:ext cx="7511" cy="241339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4572074" y="2353568"/>
            <a:ext cx="7511" cy="241339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607597" y="2353568"/>
            <a:ext cx="7511" cy="241339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621134" y="2432893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KPI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2659038" y="2432893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2025 m. bazė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4694560" y="2432893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2030 m. kryptis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6730082" y="2432893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Vertinimo logika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621134" y="2733377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Turistų skaičius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2659038" y="2733377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527 875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4694560" y="2733377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600–650 tūkst.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730082" y="2733377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Augimas be pernelyg didelio vasaros piko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621134" y="3033861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Nakvynių skaičius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2659038" y="3033861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1 188 304</a:t>
            </a:r>
            <a:endParaRPr lang="en-US" sz="750" dirty="0"/>
          </a:p>
        </p:txBody>
      </p:sp>
      <p:sp>
        <p:nvSpPr>
          <p:cNvPr id="18" name="Text 15"/>
          <p:cNvSpPr/>
          <p:nvPr/>
        </p:nvSpPr>
        <p:spPr>
          <a:xfrm>
            <a:off x="4694560" y="3033861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≥1,55 mln.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730082" y="3033861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Auginti greičiau nei turistų skaičių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621134" y="3334345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Vidutinė viešnagė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2659038" y="3334345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2,25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4694560" y="3334345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≥2,50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6730082" y="3334345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Bent +0,25 nakvynės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621134" y="3634829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Užsienio turistų dalis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2659038" y="3634829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10,9 %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4694560" y="3634829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≥15 %</a:t>
            </a:r>
            <a:endParaRPr lang="en-US" sz="750" dirty="0"/>
          </a:p>
        </p:txBody>
      </p:sp>
      <p:sp>
        <p:nvSpPr>
          <p:cNvPr id="27" name="Text 24"/>
          <p:cNvSpPr/>
          <p:nvPr/>
        </p:nvSpPr>
        <p:spPr>
          <a:xfrm>
            <a:off x="6730082" y="3634829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Rinkos diversifikavimas</a:t>
            </a:r>
            <a:endParaRPr lang="en-US" sz="750" dirty="0"/>
          </a:p>
        </p:txBody>
      </p:sp>
      <p:sp>
        <p:nvSpPr>
          <p:cNvPr id="28" name="Text 25"/>
          <p:cNvSpPr/>
          <p:nvPr/>
        </p:nvSpPr>
        <p:spPr>
          <a:xfrm>
            <a:off x="621134" y="3935313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Birž.–rugpj. turistų dalis</a:t>
            </a:r>
            <a:endParaRPr lang="en-US" sz="750" dirty="0"/>
          </a:p>
        </p:txBody>
      </p:sp>
      <p:sp>
        <p:nvSpPr>
          <p:cNvPr id="29" name="Text 26"/>
          <p:cNvSpPr/>
          <p:nvPr/>
        </p:nvSpPr>
        <p:spPr>
          <a:xfrm>
            <a:off x="2659038" y="3935313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40,9 %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4694560" y="3935313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≤38 %</a:t>
            </a:r>
            <a:endParaRPr lang="en-US" sz="750" dirty="0"/>
          </a:p>
        </p:txBody>
      </p:sp>
      <p:sp>
        <p:nvSpPr>
          <p:cNvPr id="31" name="Text 28"/>
          <p:cNvSpPr/>
          <p:nvPr/>
        </p:nvSpPr>
        <p:spPr>
          <a:xfrm>
            <a:off x="6730082" y="3935313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Sezoniškumo mažinimas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621134" y="4235797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Nakvynių dalis ne vasarą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2659038" y="4235797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50,0 %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4694560" y="4235797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≥55 %</a:t>
            </a:r>
            <a:endParaRPr lang="en-US" sz="750" dirty="0"/>
          </a:p>
        </p:txBody>
      </p:sp>
      <p:sp>
        <p:nvSpPr>
          <p:cNvPr id="35" name="Text 32"/>
          <p:cNvSpPr/>
          <p:nvPr/>
        </p:nvSpPr>
        <p:spPr>
          <a:xfrm>
            <a:off x="6730082" y="4235797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Visų metų paklausa</a:t>
            </a:r>
            <a:endParaRPr lang="en-US" sz="750" dirty="0"/>
          </a:p>
        </p:txBody>
      </p:sp>
      <p:sp>
        <p:nvSpPr>
          <p:cNvPr id="36" name="Text 33"/>
          <p:cNvSpPr/>
          <p:nvPr/>
        </p:nvSpPr>
        <p:spPr>
          <a:xfrm>
            <a:off x="621134" y="4536281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Vietų panaudojimo rodiklis</a:t>
            </a:r>
            <a:endParaRPr lang="en-US" sz="750" dirty="0"/>
          </a:p>
        </p:txBody>
      </p:sp>
      <p:sp>
        <p:nvSpPr>
          <p:cNvPr id="37" name="Text 34"/>
          <p:cNvSpPr/>
          <p:nvPr/>
        </p:nvSpPr>
        <p:spPr>
          <a:xfrm>
            <a:off x="2659038" y="4536281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~75 nakv./vietai</a:t>
            </a:r>
            <a:endParaRPr lang="en-US" sz="750" dirty="0"/>
          </a:p>
        </p:txBody>
      </p:sp>
      <p:sp>
        <p:nvSpPr>
          <p:cNvPr id="38" name="Text 35"/>
          <p:cNvSpPr/>
          <p:nvPr/>
        </p:nvSpPr>
        <p:spPr>
          <a:xfrm>
            <a:off x="4694560" y="4536281"/>
            <a:ext cx="2247751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Nuoseklus augimas</a:t>
            </a:r>
            <a:endParaRPr lang="en-US" sz="750" dirty="0"/>
          </a:p>
        </p:txBody>
      </p:sp>
      <p:sp>
        <p:nvSpPr>
          <p:cNvPr id="39" name="Text 36"/>
          <p:cNvSpPr/>
          <p:nvPr/>
        </p:nvSpPr>
        <p:spPr>
          <a:xfrm>
            <a:off x="6730082" y="4536281"/>
            <a:ext cx="2250132" cy="1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Pajėgumų efektyvumas</a:t>
            </a:r>
            <a:endParaRPr lang="en-US" sz="750" dirty="0"/>
          </a:p>
        </p:txBody>
      </p:sp>
      <p:pic>
        <p:nvPicPr>
          <p:cNvPr id="40" name="Paveikslėlis 1">
            <a:extLst>
              <a:ext uri="{FF2B5EF4-FFF2-40B4-BE49-F238E27FC236}">
                <a16:creationId xmlns:a16="http://schemas.microsoft.com/office/drawing/2014/main" id="{E036C3FA-C8A8-0DD0-189B-552DC3477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729" y="0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405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636836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12. Ar Palanga tampa visus metus veikiančiu kurortu?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1597968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Palanga jau pritraukia reikšmingus turistų srautus visus metus, tačiau nakvynių ir ilgesnių viešnagių koncentracija vasarą išlieka ryški. Tiksliau būtų teigti, kad Palanga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juda visų metų kurorto kryptimi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, bet šis virsmas dar nėra užbaigtas.</a:t>
            </a:r>
            <a:endParaRPr lang="en-US" sz="9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1627" y="2336676"/>
            <a:ext cx="186035" cy="18603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328145" y="2332881"/>
            <a:ext cx="1880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Vidaus rinka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4328145" y="2601144"/>
            <a:ext cx="188081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Ir toliau bus pagrindinis stabilumo šaltinis, tačiau jos augimas turi natūralias ribas.</a:t>
            </a:r>
            <a:endParaRPr lang="en-US" sz="9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0474" y="2336676"/>
            <a:ext cx="186035" cy="18603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766992" y="2332881"/>
            <a:ext cx="18808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Užsienio rinkos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6766992" y="2601144"/>
            <a:ext cx="1880890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Latvija, Lenkija, Estija – didžiausias masto potencialas. Vokietija, JK, Skandinavija – didesnė vertė ir ne sezono galimybės.</a:t>
            </a:r>
            <a:endParaRPr lang="en-US" sz="9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1627" y="3845272"/>
            <a:ext cx="186035" cy="18603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328145" y="3841477"/>
            <a:ext cx="431973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Klimato kaita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4328145" y="4109740"/>
            <a:ext cx="431973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Ilgesni šilti pavasario ir rudens laikotarpiai gali plėsti aktyvų ir gamtinį turizmą, tačiau didina poreikį nuo oro nepriklausomiems produktams.</a:t>
            </a:r>
            <a:endParaRPr lang="en-US" sz="950" dirty="0"/>
          </a:p>
        </p:txBody>
      </p:sp>
      <p:pic>
        <p:nvPicPr>
          <p:cNvPr id="14" name="Paveikslėlis 1">
            <a:extLst>
              <a:ext uri="{FF2B5EF4-FFF2-40B4-BE49-F238E27FC236}">
                <a16:creationId xmlns:a16="http://schemas.microsoft.com/office/drawing/2014/main" id="{8FD84138-29C2-A5F9-53B7-F6A8E56C5E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554" y="0"/>
            <a:ext cx="868446" cy="56242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9814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Kokius produktus plėtoti pirmiausia?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833711"/>
            <a:ext cx="310083" cy="31008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298799"/>
            <a:ext cx="39983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Sveikatinimas ir medicininis turizmas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96119" y="2567062"/>
            <a:ext cx="39983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Integruota miesto lygio pasiūla, ne tik atskirų įstaigų reklama.</a:t>
            </a:r>
            <a:endParaRPr lang="en-US" sz="9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9465" y="1833711"/>
            <a:ext cx="310083" cy="31008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49465" y="2298799"/>
            <a:ext cx="39984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Sporto renginiai ir stovyklos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4649465" y="2567062"/>
            <a:ext cx="399841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Treniruočių stovyklos ir sporto varžybos ne sezono metu.</a:t>
            </a:r>
            <a:endParaRPr lang="en-US" sz="9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3013546"/>
            <a:ext cx="310083" cy="31008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6119" y="3478634"/>
            <a:ext cx="39983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Konferencinis ir verslo turizmas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496119" y="3746897"/>
            <a:ext cx="39983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MICE renginiai, darbostogos ir ilgesnio apsistojimo pasiūlymai.</a:t>
            </a:r>
            <a:endParaRPr lang="en-US" sz="9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9465" y="3013546"/>
            <a:ext cx="310083" cy="31008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649465" y="3478634"/>
            <a:ext cx="39984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Pavasario ir rudens paketai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4649465" y="3746897"/>
            <a:ext cx="399841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Gamtos, dviračių, kultūros ir gastronominiai savaitgaliai.</a:t>
            </a:r>
            <a:endParaRPr lang="en-US" sz="950" dirty="0"/>
          </a:p>
        </p:txBody>
      </p:sp>
      <p:pic>
        <p:nvPicPr>
          <p:cNvPr id="15" name="Paveikslėlis 1">
            <a:extLst>
              <a:ext uri="{FF2B5EF4-FFF2-40B4-BE49-F238E27FC236}">
                <a16:creationId xmlns:a16="http://schemas.microsoft.com/office/drawing/2014/main" id="{9A3A0D85-2542-CEB4-4268-2AC6727BA6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3729" y="12458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09939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Valdymo santrauka: pagrindinės išvados</a:t>
            </a:r>
            <a:endParaRPr lang="en-US" sz="2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672977"/>
            <a:ext cx="2634555" cy="153709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91530" y="1811238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Kiekybinė lyderystė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691530" y="2079501"/>
            <a:ext cx="230088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Palanga 2025 m. pirmavo tarp Lietuvos kurortų, tačiau Druskininkai atsiliko tik 2,4 %. Lyderystė turi būti vertinama kartu su nakvynėmis, viešnagės trukme ir užsienio turistų dalimi.</a:t>
            </a:r>
            <a:endParaRPr lang="en-US" sz="9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1672977"/>
            <a:ext cx="2634630" cy="153709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450059" y="1811238"/>
            <a:ext cx="23009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Struktūrinė tendencija</a:t>
            </a:r>
            <a:endParaRPr lang="en-US" sz="1200" dirty="0"/>
          </a:p>
        </p:txBody>
      </p:sp>
      <p:sp>
        <p:nvSpPr>
          <p:cNvPr id="9" name="Text 4"/>
          <p:cNvSpPr/>
          <p:nvPr/>
        </p:nvSpPr>
        <p:spPr>
          <a:xfrm>
            <a:off x="3450059" y="2079501"/>
            <a:ext cx="230095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Nakvynių skaičius augo tik 34,4 %, nors turistų srautas – 165,6 %. Palanga pritraukia daugiau atvykimų, bet vienas turistas apsistoja trumpiau.</a:t>
            </a:r>
            <a:endParaRPr lang="en-US" sz="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13252" y="1672977"/>
            <a:ext cx="2634555" cy="153709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08663" y="1811238"/>
            <a:ext cx="230088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Strateginis prioritetas iki 2030 m.</a:t>
            </a:r>
            <a:endParaRPr lang="en-US" sz="1200" dirty="0"/>
          </a:p>
        </p:txBody>
      </p:sp>
      <p:sp>
        <p:nvSpPr>
          <p:cNvPr id="12" name="Text 6"/>
          <p:cNvSpPr/>
          <p:nvPr/>
        </p:nvSpPr>
        <p:spPr>
          <a:xfrm>
            <a:off x="6208663" y="2273350"/>
            <a:ext cx="230088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Pereiti nuo turistų skaičiaus didinimo prie didesnės vieno turisto vertės: ilgesnės viešnagės, daugiau nakvynių ne sezono metu ir didesnės užsienio turistų dalies.</a:t>
            </a:r>
            <a:endParaRPr lang="en-US" sz="950" dirty="0"/>
          </a:p>
        </p:txBody>
      </p:sp>
      <p:sp>
        <p:nvSpPr>
          <p:cNvPr id="13" name="Shape 7"/>
          <p:cNvSpPr/>
          <p:nvPr/>
        </p:nvSpPr>
        <p:spPr>
          <a:xfrm>
            <a:off x="496119" y="3349600"/>
            <a:ext cx="8151763" cy="694432"/>
          </a:xfrm>
          <a:prstGeom prst="roundRect">
            <a:avLst>
              <a:gd name="adj" fmla="val 7502"/>
            </a:avLst>
          </a:prstGeom>
          <a:solidFill>
            <a:srgbClr val="DDEEE6"/>
          </a:solidFill>
          <a:ln/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92" y="3529385"/>
            <a:ext cx="155004" cy="123974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99071" y="3504530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Pagrindinė išvada: Palanga yra turizmo masto lyderė, tačiau tolesnę pažangą lems gebėjimas paversti didelę pasiūlą visus metus kuriama ekonomine verte.</a:t>
            </a:r>
            <a:endParaRPr lang="en-US" sz="950" dirty="0"/>
          </a:p>
        </p:txBody>
      </p:sp>
      <p:pic>
        <p:nvPicPr>
          <p:cNvPr id="16" name="Paveikslėlis 1">
            <a:extLst>
              <a:ext uri="{FF2B5EF4-FFF2-40B4-BE49-F238E27FC236}">
                <a16:creationId xmlns:a16="http://schemas.microsoft.com/office/drawing/2014/main" id="{4F30C2E2-EF07-8E9D-A203-B941D8D0F1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3729" y="0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323677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2008882"/>
            <a:ext cx="3924598" cy="1699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Analizė parengta remiantis Palangos TIC sukauptomis Oficialiosios statistikos portalo duomenų suvestinėmis. Vertinami turistų srautai, nakvynės, Lietuvos ir užsienio turistų struktūra, apgyvendinimo įstaigų pajėgumai ir keturių Lietuvos kurortų palyginamieji rodikliai.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Pagrindinis analizės vienetas –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turistas, apsistojęs oficialiai apskaitomoje apgyvendinimo įstaigoje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. Šie duomenys neapima vienadienių lankytojų ir gali nevisiškai atspindėti neoficialią trumpalaikę nuomą.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728046" y="2036787"/>
            <a:ext cx="1900312" cy="1562993"/>
          </a:xfrm>
          <a:prstGeom prst="roundRect">
            <a:avLst>
              <a:gd name="adj" fmla="val 3333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856783" y="2165524"/>
            <a:ext cx="1642839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2024–2025 m. svyravimai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856783" y="2677195"/>
            <a:ext cx="164283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Itin dideli – būtina atsižvelgti į statistinės aprėpties ir registravimo pokyčių galimybę.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752332" y="2036787"/>
            <a:ext cx="1900312" cy="1562993"/>
          </a:xfrm>
          <a:prstGeom prst="roundRect">
            <a:avLst>
              <a:gd name="adj" fmla="val 3333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81068" y="2165524"/>
            <a:ext cx="16428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Analitinis principas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881068" y="2483346"/>
            <a:ext cx="164283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Išvados grindžiamos ilgalaike tendencija ir kelių rodiklių visuma, o ne vienų metų pokyčiu.</a:t>
            </a:r>
            <a:endParaRPr lang="en-US" sz="950" dirty="0"/>
          </a:p>
        </p:txBody>
      </p:sp>
      <p:pic>
        <p:nvPicPr>
          <p:cNvPr id="11" name="Paveikslėlis 1">
            <a:extLst>
              <a:ext uri="{FF2B5EF4-FFF2-40B4-BE49-F238E27FC236}">
                <a16:creationId xmlns:a16="http://schemas.microsoft.com/office/drawing/2014/main" id="{EA060BDB-7E1C-1EA5-1F3A-A0313D637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729" y="0"/>
            <a:ext cx="1280271" cy="829128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129903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Santrauka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1765474"/>
            <a:ext cx="2283842" cy="248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19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165,6%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496119" y="2168575"/>
            <a:ext cx="22838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Turistų augimas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2436837"/>
            <a:ext cx="228384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Nuo 198,7 tūkst. (2012) iki 527,9 tūkst. (2025)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2934965" y="1765474"/>
            <a:ext cx="2283916" cy="248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19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7,8%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2934965" y="2168575"/>
            <a:ext cx="22839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Metinis augimo tempas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934965" y="2436837"/>
            <a:ext cx="228391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Vidutinis metinis sudėtinis augimo tempas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496119" y="3143771"/>
            <a:ext cx="2283842" cy="248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19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−49,4%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496119" y="3546872"/>
            <a:ext cx="22838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Viešnagės trukmė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96119" y="3815135"/>
            <a:ext cx="22838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Nuo 4,45 iki 2,25 nakvynės per laikotarpį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2934965" y="3143771"/>
            <a:ext cx="2283916" cy="248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19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10,9%</a:t>
            </a:r>
            <a:endParaRPr lang="en-US" sz="1950" dirty="0"/>
          </a:p>
        </p:txBody>
      </p:sp>
      <p:sp>
        <p:nvSpPr>
          <p:cNvPr id="14" name="Text 11"/>
          <p:cNvSpPr/>
          <p:nvPr/>
        </p:nvSpPr>
        <p:spPr>
          <a:xfrm>
            <a:off x="2934965" y="3546872"/>
            <a:ext cx="22839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Užsienio turistai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2934965" y="3815135"/>
            <a:ext cx="228391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2025 m. dalis (2019 m. buvo 18,9 %)</a:t>
            </a:r>
            <a:endParaRPr lang="en-US" sz="950" dirty="0"/>
          </a:p>
        </p:txBody>
      </p:sp>
      <p:pic>
        <p:nvPicPr>
          <p:cNvPr id="16" name="Paveikslėlis 1">
            <a:extLst>
              <a:ext uri="{FF2B5EF4-FFF2-40B4-BE49-F238E27FC236}">
                <a16:creationId xmlns:a16="http://schemas.microsoft.com/office/drawing/2014/main" id="{B9682A18-74C5-5DD1-57FA-49A2AAD837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4548" y="0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95895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2. Turistų srautų dinamika</a:t>
            </a:r>
            <a:endParaRPr lang="en-US" sz="2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1069479"/>
            <a:ext cx="4722763" cy="26446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96119" y="3853681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2012–2019 m. turistų skaičius augo nuosekliai (+77,7 %). 2020 m. pandemija lėmė −13,1 % kritimą. 2025 m. pasiektas aukščiausias rodiklis –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527 875 turistai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. 2024–2025 m. amplitudė per didelė, kad ją paaiškintų vien rinkos pokyčiai – šį laikotarpį būtina vertinti metodiniame kontekste.</a:t>
            </a:r>
            <a:endParaRPr lang="en-US" sz="950" dirty="0"/>
          </a:p>
        </p:txBody>
      </p:sp>
      <p:pic>
        <p:nvPicPr>
          <p:cNvPr id="6" name="Paveikslėlis 1">
            <a:extLst>
              <a:ext uri="{FF2B5EF4-FFF2-40B4-BE49-F238E27FC236}">
                <a16:creationId xmlns:a16="http://schemas.microsoft.com/office/drawing/2014/main" id="{DFC9EEE1-CA0C-3892-CD02-049E74DD3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729" y="0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8385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3. Nakvynės ir viešnagės trukmė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219423"/>
            <a:ext cx="8151614" cy="28037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162723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Nakvynių skaičius augo tik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34,4 %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, nors turistų srautas – 165,6 %. Vidutinė viešnagė sumažėjo nuo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4,45 iki 2,25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nakvynės (−49,4 %). Palangai reikia ne tik daugiau atvykimų, bet ir daugiau priežasčių pasilikti trečią, ketvirtą ar penktą naktį.</a:t>
            </a:r>
            <a:endParaRPr lang="en-US" sz="950" dirty="0"/>
          </a:p>
        </p:txBody>
      </p:sp>
      <p:pic>
        <p:nvPicPr>
          <p:cNvPr id="5" name="Paveikslėlis 1">
            <a:extLst>
              <a:ext uri="{FF2B5EF4-FFF2-40B4-BE49-F238E27FC236}">
                <a16:creationId xmlns:a16="http://schemas.microsoft.com/office/drawing/2014/main" id="{40B4E377-08C1-0263-20C8-9AAD28E006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729" y="0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300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4. Sezoniškumas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018580"/>
            <a:ext cx="7104087" cy="32054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36356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Birželis–rugpjūtis sudarė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40,9 % turistų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ir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50,0 % nakvynių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. Rugpjūtį srautas buvo daugiau kaip du kartus didesnis už vidutinį mėnesį. Liepos vidutinė viešnagė – 2,91, gruodžio – 1,74. Didžiausias potencialas sezono ilginimui: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balandis–gegužė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ir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rugsėjis–spalis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.</a:t>
            </a:r>
            <a:endParaRPr lang="en-US" sz="950" dirty="0"/>
          </a:p>
        </p:txBody>
      </p:sp>
      <p:pic>
        <p:nvPicPr>
          <p:cNvPr id="5" name="Paveikslėlis 1">
            <a:extLst>
              <a:ext uri="{FF2B5EF4-FFF2-40B4-BE49-F238E27FC236}">
                <a16:creationId xmlns:a16="http://schemas.microsoft.com/office/drawing/2014/main" id="{1EA9D33F-6888-5667-3D6C-2CA9C5DD52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729" y="0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3297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5. Lietuvos ir užsienio turistų struktūra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46088"/>
            <a:ext cx="3924598" cy="282490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28046" y="1430536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Struktūros pokyčiai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728046" y="1748358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2025 m. Lietuvos turistai sudarė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89,1 %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, užsienio –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10,9 %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. 2019 m. užsienio turistų dalis siekė 18,9 %, todėl tarptautinio turizmo struktūra dar negrįžo į priešpandeminį lygį.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728046" y="2483272"/>
            <a:ext cx="1900312" cy="1369144"/>
          </a:xfrm>
          <a:prstGeom prst="roundRect">
            <a:avLst>
              <a:gd name="adj" fmla="val 3805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856783" y="2612008"/>
            <a:ext cx="16428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Rizika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856783" y="2929830"/>
            <a:ext cx="164283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Stipri vidaus rinka suteikia atsparumo, tačiau ilgalaikis augimas negali remtis tik Lietuvos keliautojais.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752332" y="2483272"/>
            <a:ext cx="1900312" cy="1369144"/>
          </a:xfrm>
          <a:prstGeom prst="roundRect">
            <a:avLst>
              <a:gd name="adj" fmla="val 3805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81068" y="2612008"/>
            <a:ext cx="16428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Galimybė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881068" y="2929830"/>
            <a:ext cx="1642839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Užsienio dalies didinimas iki 15 % reikštų ~22 tūkst. papildomų užsienio turistų.</a:t>
            </a:r>
            <a:endParaRPr lang="en-US" sz="950" dirty="0"/>
          </a:p>
        </p:txBody>
      </p:sp>
      <p:pic>
        <p:nvPicPr>
          <p:cNvPr id="12" name="Paveikslėlis 1">
            <a:extLst>
              <a:ext uri="{FF2B5EF4-FFF2-40B4-BE49-F238E27FC236}">
                <a16:creationId xmlns:a16="http://schemas.microsoft.com/office/drawing/2014/main" id="{230EE17A-9D66-F153-2DC4-85DA576BCE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729" y="8406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3297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6. Užsienio rinkos: TOP 10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46088"/>
            <a:ext cx="3924598" cy="282490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28046" y="1418183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Latvija viena sudarė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28,1 %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viso užsienio turistų srauto. Penkios didžiausios rinkos kartu –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63,3 %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728046" y="1954634"/>
            <a:ext cx="1900312" cy="1170682"/>
          </a:xfrm>
          <a:prstGeom prst="roundRect">
            <a:avLst>
              <a:gd name="adj" fmla="val 4450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856783" y="2083371"/>
            <a:ext cx="16428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Prioritetinės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856783" y="2401193"/>
            <a:ext cx="1642839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Latvija, Lenkija, Estija, Vokietija – nuolatinė rinkodara ir sezono ilginimas.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752332" y="1954634"/>
            <a:ext cx="1900312" cy="1170682"/>
          </a:xfrm>
          <a:prstGeom prst="roundRect">
            <a:avLst>
              <a:gd name="adj" fmla="val 4450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81068" y="2083371"/>
            <a:ext cx="16428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Augimo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881068" y="2401193"/>
            <a:ext cx="1642839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JK, Danija, Norvegija, Švedija – sveikatinimas, aktyvus poilsis, renginiai.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728046" y="3249290"/>
            <a:ext cx="3924598" cy="773757"/>
          </a:xfrm>
          <a:prstGeom prst="roundRect">
            <a:avLst>
              <a:gd name="adj" fmla="val 6733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56783" y="3378026"/>
            <a:ext cx="366712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Aukštos vertės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56783" y="3695849"/>
            <a:ext cx="366712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JAV, Izraelis, Airija – Baltijos maršrutai, kultūra, diaspora.</a:t>
            </a:r>
            <a:endParaRPr lang="en-US" sz="950" dirty="0"/>
          </a:p>
        </p:txBody>
      </p:sp>
      <p:pic>
        <p:nvPicPr>
          <p:cNvPr id="14" name="Paveikslėlis 1">
            <a:extLst>
              <a:ext uri="{FF2B5EF4-FFF2-40B4-BE49-F238E27FC236}">
                <a16:creationId xmlns:a16="http://schemas.microsoft.com/office/drawing/2014/main" id="{F00B9B53-2FE8-5986-1B40-AB0AD2A28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729" y="0"/>
            <a:ext cx="1280271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04230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7. Apgyvendinimo sektorius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1139800"/>
            <a:ext cx="2283842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644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3925119" y="1704156"/>
            <a:ext cx="22838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Įstaigos 2025 m.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3925119" y="1972419"/>
            <a:ext cx="22838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Nuo 226 (2012) – augimas +185 %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363965" y="1139800"/>
            <a:ext cx="2283916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5 742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6363965" y="1704156"/>
            <a:ext cx="22839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Numeriai 2025 m.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363965" y="1972419"/>
            <a:ext cx="228391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Nuo 4 140 (2012) – augimas +38,7 %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3925119" y="2480890"/>
            <a:ext cx="2283842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15 802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3925119" y="3045247"/>
            <a:ext cx="22838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Vietos 2025 m.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3925119" y="3313509"/>
            <a:ext cx="22838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Nuo 10 656 (2012) – augimas +48,3 %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6363965" y="2480890"/>
            <a:ext cx="2283916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92,7%</a:t>
            </a:r>
            <a:endParaRPr lang="en-US" sz="3200" dirty="0"/>
          </a:p>
        </p:txBody>
      </p:sp>
      <p:sp>
        <p:nvSpPr>
          <p:cNvPr id="14" name="Text 11"/>
          <p:cNvSpPr/>
          <p:nvPr/>
        </p:nvSpPr>
        <p:spPr>
          <a:xfrm>
            <a:off x="6363965" y="3045247"/>
            <a:ext cx="2283916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Trumpalaikis apgyvendinimas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363965" y="3507358"/>
            <a:ext cx="228391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Visų registruotų įstaigų dalis 2025 m.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3925119" y="3845347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Įstaigų skaičius augo gerokai sparčiau nei numerių ir vietų skaičius – tai rodo rinkos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fragmentaciją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ir smulkių teikėjų plėtrą. Numerių skaičius vienai įstaigai sumažėjo nuo 18,3 iki 8,9. Palangos problema nėra lovų trūkumas – svarbiausias uždavinys yra didinti esamų vietų užimtumą </a:t>
            </a:r>
            <a:r>
              <a:rPr lang="en-US" sz="9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ne sezono metu</a:t>
            </a: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.</a:t>
            </a:r>
            <a:endParaRPr lang="en-US" sz="950" dirty="0"/>
          </a:p>
        </p:txBody>
      </p:sp>
      <p:pic>
        <p:nvPicPr>
          <p:cNvPr id="17" name="Paveikslėlis 1">
            <a:extLst>
              <a:ext uri="{FF2B5EF4-FFF2-40B4-BE49-F238E27FC236}">
                <a16:creationId xmlns:a16="http://schemas.microsoft.com/office/drawing/2014/main" id="{B413E185-C3F0-E825-3E70-10F3011156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3100" y="0"/>
            <a:ext cx="850900" cy="5510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1250</Words>
  <Application>Microsoft Office PowerPoint</Application>
  <PresentationFormat>On-screen Show (16:9)</PresentationFormat>
  <Paragraphs>186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Syne Bold</vt:lpstr>
      <vt:lpstr>Overpass Light</vt:lpstr>
      <vt:lpstr>Arial</vt:lpstr>
      <vt:lpstr>Overpass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Rasa Kmitienė</dc:creator>
  <cp:lastModifiedBy>Rasa Kmitienė</cp:lastModifiedBy>
  <cp:revision>2</cp:revision>
  <dcterms:created xsi:type="dcterms:W3CDTF">2026-08-05T09:55:38Z</dcterms:created>
  <dcterms:modified xsi:type="dcterms:W3CDTF">2026-08-05T10:03:26Z</dcterms:modified>
</cp:coreProperties>
</file>