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5143500" type="screen16x9"/>
  <p:notesSz cx="5143500" cy="9144000"/>
  <p:embeddedFontLst>
    <p:embeddedFont>
      <p:font typeface="Overpass Bold" panose="020B0604020202020204" charset="-70"/>
      <p:regular r:id="rId19"/>
    </p:embeddedFont>
    <p:embeddedFont>
      <p:font typeface="Overpass Light" panose="020B0604020202020204" charset="-70"/>
      <p:regular r:id="rId20"/>
    </p:embeddedFont>
    <p:embeddedFont>
      <p:font typeface="Syne Bold" panose="020B0604020202020204" charset="-70"/>
      <p:regular r:id="rId21"/>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50" d="100"/>
          <a:sy n="150" d="100"/>
        </p:scale>
        <p:origin x="47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431871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9F4BE"/>
          </a:solidFill>
          <a:ln/>
        </p:spPr>
      </p:sp>
      <p:sp>
        <p:nvSpPr>
          <p:cNvPr id="3" name="Shape 1"/>
          <p:cNvSpPr/>
          <p:nvPr/>
        </p:nvSpPr>
        <p:spPr>
          <a:xfrm>
            <a:off x="0" y="0"/>
            <a:ext cx="9144000" cy="5143500"/>
          </a:xfrm>
          <a:prstGeom prst="rect">
            <a:avLst/>
          </a:prstGeom>
          <a:solidFill>
            <a:srgbClr val="FFFDE6"/>
          </a:solidFill>
          <a:ln/>
        </p:spPr>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1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1.svg"/><Relationship Id="rId5" Type="http://schemas.openxmlformats.org/officeDocument/2006/relationships/image" Target="../media/image20.svg"/><Relationship Id="rId4" Type="http://schemas.openxmlformats.org/officeDocument/2006/relationships/image" Target="../media/image19.svg"/></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sv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496119" y="1649313"/>
            <a:ext cx="4722763" cy="1162645"/>
          </a:xfrm>
          <a:prstGeom prst="rect">
            <a:avLst/>
          </a:prstGeom>
          <a:noFill/>
          <a:ln/>
        </p:spPr>
        <p:txBody>
          <a:bodyPr wrap="square" lIns="0" tIns="0" rIns="0" bIns="0" rtlCol="0" anchor="t">
            <a:normAutofit/>
          </a:bodyPr>
          <a:lstStyle/>
          <a:p>
            <a:pPr marL="0" indent="0" algn="ctr">
              <a:lnSpc>
                <a:spcPct val="104000"/>
              </a:lnSpc>
              <a:buNone/>
            </a:pPr>
            <a:r>
              <a:rPr lang="en-US" sz="2400" b="1" dirty="0">
                <a:solidFill>
                  <a:srgbClr val="233939"/>
                </a:solidFill>
                <a:latin typeface="Syne Bold" pitchFamily="34" charset="0"/>
                <a:ea typeface="Syne Bold" pitchFamily="34" charset="-122"/>
                <a:cs typeface="Syne Bold" pitchFamily="34" charset="-120"/>
              </a:rPr>
              <a:t>Analysis of Tourism Statistical Data for Palanga City Municipality</a:t>
            </a:r>
            <a:endParaRPr lang="en-US" sz="2400" dirty="0"/>
          </a:p>
        </p:txBody>
      </p:sp>
      <p:sp>
        <p:nvSpPr>
          <p:cNvPr id="4" name="Text 1"/>
          <p:cNvSpPr/>
          <p:nvPr/>
        </p:nvSpPr>
        <p:spPr>
          <a:xfrm>
            <a:off x="496119" y="2997994"/>
            <a:ext cx="4722763" cy="496193"/>
          </a:xfrm>
          <a:prstGeom prst="rect">
            <a:avLst/>
          </a:prstGeom>
          <a:noFill/>
          <a:ln/>
        </p:spPr>
        <p:txBody>
          <a:bodyPr wrap="square" lIns="0" tIns="0" rIns="0" bIns="0" rtlCol="0" anchor="t">
            <a:normAutofit/>
          </a:bodyPr>
          <a:lstStyle/>
          <a:p>
            <a:pPr marL="0" indent="0" algn="ctr">
              <a:lnSpc>
                <a:spcPct val="133000"/>
              </a:lnSpc>
              <a:buNone/>
            </a:pPr>
            <a:r>
              <a:rPr lang="en-US" sz="1200" dirty="0">
                <a:solidFill>
                  <a:srgbClr val="3B4E4E"/>
                </a:solidFill>
                <a:latin typeface="Overpass Light" pitchFamily="34" charset="0"/>
                <a:ea typeface="Overpass Light" pitchFamily="34" charset="-122"/>
                <a:cs typeface="Overpass Light" pitchFamily="34" charset="-120"/>
              </a:rPr>
              <a:t>2012–2025 | Tourist flows, overnight stays, accommodation supply, markets and comparison of Lithuanian resorts</a:t>
            </a:r>
            <a:endParaRPr lang="en-US" sz="1200" dirty="0"/>
          </a:p>
        </p:txBody>
      </p:sp>
      <p:pic>
        <p:nvPicPr>
          <p:cNvPr id="6" name="Picture 5">
            <a:extLst>
              <a:ext uri="{FF2B5EF4-FFF2-40B4-BE49-F238E27FC236}">
                <a16:creationId xmlns:a16="http://schemas.microsoft.com/office/drawing/2014/main" id="{19CDF374-157D-15C0-12D4-A6F005BE427D}"/>
              </a:ext>
            </a:extLst>
          </p:cNvPr>
          <p:cNvPicPr>
            <a:picLocks noChangeAspect="1"/>
          </p:cNvPicPr>
          <p:nvPr/>
        </p:nvPicPr>
        <p:blipFill>
          <a:blip r:embed="rId4"/>
          <a:stretch>
            <a:fillRect/>
          </a:stretch>
        </p:blipFill>
        <p:spPr>
          <a:xfrm>
            <a:off x="4524122" y="0"/>
            <a:ext cx="1190878" cy="768350"/>
          </a:xfrm>
          <a:prstGeom prst="rect">
            <a:avLst/>
          </a:prstGeom>
        </p:spPr>
      </p:pic>
      <p:pic>
        <p:nvPicPr>
          <p:cNvPr id="7" name="Paveikslėlis 3">
            <a:extLst>
              <a:ext uri="{FF2B5EF4-FFF2-40B4-BE49-F238E27FC236}">
                <a16:creationId xmlns:a16="http://schemas.microsoft.com/office/drawing/2014/main" id="{0FFC7EEF-1A81-1A42-E766-8C379C1F5199}"/>
              </a:ext>
            </a:extLst>
          </p:cNvPr>
          <p:cNvPicPr>
            <a:picLocks noChangeAspect="1"/>
          </p:cNvPicPr>
          <p:nvPr/>
        </p:nvPicPr>
        <p:blipFill>
          <a:blip r:embed="rId5"/>
          <a:stretch>
            <a:fillRect/>
          </a:stretch>
        </p:blipFill>
        <p:spPr>
          <a:xfrm>
            <a:off x="190501" y="4647306"/>
            <a:ext cx="1079500" cy="41380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496119" y="351458"/>
            <a:ext cx="8151763" cy="387548"/>
          </a:xfrm>
          <a:prstGeom prst="rect">
            <a:avLst/>
          </a:prstGeom>
          <a:noFill/>
          <a:ln/>
        </p:spPr>
        <p:txBody>
          <a:bodyPr wrap="none" lIns="0" tIns="0" rIns="0" bIns="0" rtlCol="0" anchor="t"/>
          <a:lstStyle/>
          <a:p>
            <a:pPr marL="0" indent="0" algn="l">
              <a:lnSpc>
                <a:spcPct val="104000"/>
              </a:lnSpc>
              <a:buNone/>
            </a:pPr>
            <a:r>
              <a:rPr lang="en-US" sz="2400" b="1" dirty="0">
                <a:solidFill>
                  <a:srgbClr val="233939"/>
                </a:solidFill>
                <a:latin typeface="Syne Bold" pitchFamily="34" charset="0"/>
                <a:ea typeface="Syne Bold" pitchFamily="34" charset="-122"/>
                <a:cs typeface="Syne Bold" pitchFamily="34" charset="-120"/>
              </a:rPr>
              <a:t>Growth Trajectory: Tourists vs. Overnight Stays</a:t>
            </a:r>
            <a:endParaRPr lang="en-US" sz="2400" dirty="0"/>
          </a:p>
        </p:txBody>
      </p:sp>
      <p:pic>
        <p:nvPicPr>
          <p:cNvPr id="3" name="Image 0" descr="preencoded.png"/>
          <p:cNvPicPr>
            <a:picLocks noChangeAspect="1"/>
          </p:cNvPicPr>
          <p:nvPr/>
        </p:nvPicPr>
        <p:blipFill>
          <a:blip r:embed="rId3"/>
          <a:stretch>
            <a:fillRect/>
          </a:stretch>
        </p:blipFill>
        <p:spPr>
          <a:xfrm>
            <a:off x="496119" y="987028"/>
            <a:ext cx="6663035" cy="3268489"/>
          </a:xfrm>
          <a:prstGeom prst="rect">
            <a:avLst/>
          </a:prstGeom>
        </p:spPr>
      </p:pic>
      <p:sp>
        <p:nvSpPr>
          <p:cNvPr id="4" name="Text 1"/>
          <p:cNvSpPr/>
          <p:nvPr/>
        </p:nvSpPr>
        <p:spPr>
          <a:xfrm>
            <a:off x="496119" y="4395043"/>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The dominance of domestic tourists increased following the 2020 pandemic. The absolute number of foreign tourists in 2025 – </a:t>
            </a:r>
            <a:r>
              <a:rPr lang="en-US" sz="950" b="1" dirty="0">
                <a:solidFill>
                  <a:srgbClr val="3B4E4E"/>
                </a:solidFill>
                <a:latin typeface="Overpass Bold" pitchFamily="34" charset="0"/>
                <a:ea typeface="Overpass Bold" pitchFamily="34" charset="-122"/>
                <a:cs typeface="Overpass Bold" pitchFamily="34" charset="-120"/>
              </a:rPr>
              <a:t>57,537</a:t>
            </a:r>
            <a:r>
              <a:rPr lang="en-US" sz="950" dirty="0">
                <a:solidFill>
                  <a:srgbClr val="3B4E4E"/>
                </a:solidFill>
                <a:latin typeface="Overpass Light" pitchFamily="34" charset="0"/>
                <a:ea typeface="Overpass Light" pitchFamily="34" charset="-122"/>
                <a:cs typeface="Overpass Light" pitchFamily="34" charset="-120"/>
              </a:rPr>
              <a:t> – still falls short of the 2019 level (66,772). This confirms that the recovery of international tourism in Palanga is progressing more slowly than domestic tourism.</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496119" y="901080"/>
            <a:ext cx="8151763" cy="387548"/>
          </a:xfrm>
          <a:prstGeom prst="rect">
            <a:avLst/>
          </a:prstGeom>
          <a:noFill/>
          <a:ln/>
        </p:spPr>
        <p:txBody>
          <a:bodyPr wrap="none" lIns="0" tIns="0" rIns="0" bIns="0" rtlCol="0" anchor="t"/>
          <a:lstStyle/>
          <a:p>
            <a:pPr marL="0" indent="0" algn="l">
              <a:lnSpc>
                <a:spcPct val="104000"/>
              </a:lnSpc>
              <a:buNone/>
            </a:pPr>
            <a:r>
              <a:rPr lang="en-US" sz="2400" b="1" dirty="0">
                <a:solidFill>
                  <a:srgbClr val="233939"/>
                </a:solidFill>
                <a:latin typeface="Syne Bold" pitchFamily="34" charset="0"/>
                <a:ea typeface="Syne Bold" pitchFamily="34" charset="-122"/>
                <a:cs typeface="Syne Bold" pitchFamily="34" charset="-120"/>
              </a:rPr>
              <a:t>Key Indicators Summary</a:t>
            </a:r>
            <a:endParaRPr lang="en-US" sz="2400" dirty="0"/>
          </a:p>
        </p:txBody>
      </p:sp>
      <p:sp>
        <p:nvSpPr>
          <p:cNvPr id="3" name="Shape 1"/>
          <p:cNvSpPr/>
          <p:nvPr/>
        </p:nvSpPr>
        <p:spPr>
          <a:xfrm>
            <a:off x="496119" y="1536650"/>
            <a:ext cx="8151763" cy="2705695"/>
          </a:xfrm>
          <a:prstGeom prst="roundRect">
            <a:avLst>
              <a:gd name="adj" fmla="val 1926"/>
            </a:avLst>
          </a:prstGeom>
          <a:noFill/>
          <a:ln w="4763">
            <a:solidFill>
              <a:srgbClr val="000000">
                <a:alpha val="8000"/>
              </a:srgbClr>
            </a:solidFill>
            <a:prstDash val="solid"/>
          </a:ln>
        </p:spPr>
      </p:sp>
      <p:sp>
        <p:nvSpPr>
          <p:cNvPr id="4" name="Shape 2"/>
          <p:cNvSpPr/>
          <p:nvPr/>
        </p:nvSpPr>
        <p:spPr>
          <a:xfrm>
            <a:off x="500881" y="1541413"/>
            <a:ext cx="8142238" cy="356815"/>
          </a:xfrm>
          <a:prstGeom prst="rect">
            <a:avLst/>
          </a:prstGeom>
          <a:solidFill>
            <a:srgbClr val="FFFFFF">
              <a:alpha val="4000"/>
            </a:srgbClr>
          </a:solidFill>
          <a:ln/>
        </p:spPr>
      </p:sp>
      <p:sp>
        <p:nvSpPr>
          <p:cNvPr id="5" name="Text 3"/>
          <p:cNvSpPr/>
          <p:nvPr/>
        </p:nvSpPr>
        <p:spPr>
          <a:xfrm>
            <a:off x="625078" y="1620589"/>
            <a:ext cx="1835274" cy="198462"/>
          </a:xfrm>
          <a:prstGeom prst="rect">
            <a:avLst/>
          </a:prstGeom>
          <a:noFill/>
          <a:ln/>
        </p:spPr>
        <p:txBody>
          <a:bodyPr wrap="none" lIns="0" tIns="0" rIns="0" bIns="0" rtlCol="0" anchor="t"/>
          <a:lstStyle/>
          <a:p>
            <a:pPr marL="0" indent="0" algn="l">
              <a:lnSpc>
                <a:spcPct val="133000"/>
              </a:lnSpc>
              <a:buNone/>
            </a:pPr>
            <a:r>
              <a:rPr lang="en-US" sz="950" b="1" dirty="0">
                <a:solidFill>
                  <a:srgbClr val="3B4E4E"/>
                </a:solidFill>
                <a:latin typeface="Overpass Bold" pitchFamily="34" charset="0"/>
                <a:ea typeface="Overpass Bold" pitchFamily="34" charset="-122"/>
                <a:cs typeface="Overpass Bold" pitchFamily="34" charset="-120"/>
              </a:rPr>
              <a:t>Indicator</a:t>
            </a:r>
            <a:endParaRPr lang="en-US" sz="950" dirty="0"/>
          </a:p>
        </p:txBody>
      </p:sp>
      <p:sp>
        <p:nvSpPr>
          <p:cNvPr id="6" name="Text 4"/>
          <p:cNvSpPr/>
          <p:nvPr/>
        </p:nvSpPr>
        <p:spPr>
          <a:xfrm>
            <a:off x="2255862" y="1620589"/>
            <a:ext cx="1832893" cy="198462"/>
          </a:xfrm>
          <a:prstGeom prst="rect">
            <a:avLst/>
          </a:prstGeom>
          <a:noFill/>
          <a:ln/>
        </p:spPr>
        <p:txBody>
          <a:bodyPr wrap="none" lIns="0" tIns="0" rIns="0" bIns="0" rtlCol="0" anchor="t"/>
          <a:lstStyle/>
          <a:p>
            <a:pPr marL="0" indent="0" algn="l">
              <a:lnSpc>
                <a:spcPct val="133000"/>
              </a:lnSpc>
              <a:buNone/>
            </a:pPr>
            <a:r>
              <a:rPr lang="en-US" sz="950" b="1" dirty="0">
                <a:solidFill>
                  <a:srgbClr val="3B4E4E"/>
                </a:solidFill>
                <a:latin typeface="Overpass Bold" pitchFamily="34" charset="0"/>
                <a:ea typeface="Overpass Bold" pitchFamily="34" charset="-122"/>
                <a:cs typeface="Overpass Bold" pitchFamily="34" charset="-120"/>
              </a:rPr>
              <a:t>2012</a:t>
            </a:r>
            <a:endParaRPr lang="en-US" sz="950" dirty="0"/>
          </a:p>
        </p:txBody>
      </p:sp>
      <p:sp>
        <p:nvSpPr>
          <p:cNvPr id="7" name="Text 5"/>
          <p:cNvSpPr/>
          <p:nvPr/>
        </p:nvSpPr>
        <p:spPr>
          <a:xfrm>
            <a:off x="3884265" y="1620589"/>
            <a:ext cx="1832893" cy="198462"/>
          </a:xfrm>
          <a:prstGeom prst="rect">
            <a:avLst/>
          </a:prstGeom>
          <a:noFill/>
          <a:ln/>
        </p:spPr>
        <p:txBody>
          <a:bodyPr wrap="none" lIns="0" tIns="0" rIns="0" bIns="0" rtlCol="0" anchor="t"/>
          <a:lstStyle/>
          <a:p>
            <a:pPr marL="0" indent="0" algn="l">
              <a:lnSpc>
                <a:spcPct val="133000"/>
              </a:lnSpc>
              <a:buNone/>
            </a:pPr>
            <a:r>
              <a:rPr lang="en-US" sz="950" b="1" dirty="0">
                <a:solidFill>
                  <a:srgbClr val="3B4E4E"/>
                </a:solidFill>
                <a:latin typeface="Overpass Bold" pitchFamily="34" charset="0"/>
                <a:ea typeface="Overpass Bold" pitchFamily="34" charset="-122"/>
                <a:cs typeface="Overpass Bold" pitchFamily="34" charset="-120"/>
              </a:rPr>
              <a:t>2019</a:t>
            </a:r>
            <a:endParaRPr lang="en-US" sz="950" dirty="0"/>
          </a:p>
        </p:txBody>
      </p:sp>
      <p:sp>
        <p:nvSpPr>
          <p:cNvPr id="8" name="Text 6"/>
          <p:cNvSpPr/>
          <p:nvPr/>
        </p:nvSpPr>
        <p:spPr>
          <a:xfrm>
            <a:off x="5512668" y="1620589"/>
            <a:ext cx="1832893" cy="198462"/>
          </a:xfrm>
          <a:prstGeom prst="rect">
            <a:avLst/>
          </a:prstGeom>
          <a:noFill/>
          <a:ln/>
        </p:spPr>
        <p:txBody>
          <a:bodyPr wrap="none" lIns="0" tIns="0" rIns="0" bIns="0" rtlCol="0" anchor="t"/>
          <a:lstStyle/>
          <a:p>
            <a:pPr marL="0" indent="0" algn="l">
              <a:lnSpc>
                <a:spcPct val="133000"/>
              </a:lnSpc>
              <a:buNone/>
            </a:pPr>
            <a:r>
              <a:rPr lang="en-US" sz="950" b="1" dirty="0">
                <a:solidFill>
                  <a:srgbClr val="3B4E4E"/>
                </a:solidFill>
                <a:latin typeface="Overpass Bold" pitchFamily="34" charset="0"/>
                <a:ea typeface="Overpass Bold" pitchFamily="34" charset="-122"/>
                <a:cs typeface="Overpass Bold" pitchFamily="34" charset="-120"/>
              </a:rPr>
              <a:t>2025</a:t>
            </a:r>
            <a:endParaRPr lang="en-US" sz="950" dirty="0"/>
          </a:p>
        </p:txBody>
      </p:sp>
      <p:sp>
        <p:nvSpPr>
          <p:cNvPr id="9" name="Text 7"/>
          <p:cNvSpPr/>
          <p:nvPr/>
        </p:nvSpPr>
        <p:spPr>
          <a:xfrm>
            <a:off x="7141071" y="1620589"/>
            <a:ext cx="1835274" cy="198462"/>
          </a:xfrm>
          <a:prstGeom prst="rect">
            <a:avLst/>
          </a:prstGeom>
          <a:noFill/>
          <a:ln/>
        </p:spPr>
        <p:txBody>
          <a:bodyPr wrap="none" lIns="0" tIns="0" rIns="0" bIns="0" rtlCol="0" anchor="t"/>
          <a:lstStyle/>
          <a:p>
            <a:pPr marL="0" indent="0" algn="l">
              <a:lnSpc>
                <a:spcPct val="133000"/>
              </a:lnSpc>
              <a:buNone/>
            </a:pPr>
            <a:r>
              <a:rPr lang="en-US" sz="950" b="1" dirty="0">
                <a:solidFill>
                  <a:srgbClr val="3B4E4E"/>
                </a:solidFill>
                <a:latin typeface="Overpass Bold" pitchFamily="34" charset="0"/>
                <a:ea typeface="Overpass Bold" pitchFamily="34" charset="-122"/>
                <a:cs typeface="Overpass Bold" pitchFamily="34" charset="-120"/>
              </a:rPr>
              <a:t>Change 2012–2025</a:t>
            </a:r>
            <a:endParaRPr lang="en-US" sz="950" dirty="0"/>
          </a:p>
        </p:txBody>
      </p:sp>
      <p:sp>
        <p:nvSpPr>
          <p:cNvPr id="10" name="Shape 8"/>
          <p:cNvSpPr/>
          <p:nvPr/>
        </p:nvSpPr>
        <p:spPr>
          <a:xfrm>
            <a:off x="500881" y="1898228"/>
            <a:ext cx="8142238" cy="356815"/>
          </a:xfrm>
          <a:prstGeom prst="rect">
            <a:avLst/>
          </a:prstGeom>
          <a:solidFill>
            <a:srgbClr val="000000">
              <a:alpha val="4000"/>
            </a:srgbClr>
          </a:solidFill>
          <a:ln/>
        </p:spPr>
      </p:sp>
      <p:sp>
        <p:nvSpPr>
          <p:cNvPr id="11" name="Text 9"/>
          <p:cNvSpPr/>
          <p:nvPr/>
        </p:nvSpPr>
        <p:spPr>
          <a:xfrm>
            <a:off x="625078" y="1977405"/>
            <a:ext cx="1835274" cy="198462"/>
          </a:xfrm>
          <a:prstGeom prst="rect">
            <a:avLst/>
          </a:prstGeom>
          <a:noFill/>
          <a:ln/>
        </p:spPr>
        <p:txBody>
          <a:bodyPr wrap="none" lIns="0" tIns="0" rIns="0" bIns="0" rtlCol="0" anchor="t"/>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Tourists</a:t>
            </a:r>
            <a:endParaRPr lang="en-US" sz="950" dirty="0"/>
          </a:p>
        </p:txBody>
      </p:sp>
      <p:sp>
        <p:nvSpPr>
          <p:cNvPr id="12" name="Text 10"/>
          <p:cNvSpPr/>
          <p:nvPr/>
        </p:nvSpPr>
        <p:spPr>
          <a:xfrm>
            <a:off x="2255862" y="1977405"/>
            <a:ext cx="1832893" cy="198462"/>
          </a:xfrm>
          <a:prstGeom prst="rect">
            <a:avLst/>
          </a:prstGeom>
          <a:noFill/>
          <a:ln/>
        </p:spPr>
        <p:txBody>
          <a:bodyPr wrap="none" lIns="0" tIns="0" rIns="0" bIns="0" rtlCol="0" anchor="t"/>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198 721</a:t>
            </a:r>
            <a:endParaRPr lang="en-US" sz="950" dirty="0"/>
          </a:p>
        </p:txBody>
      </p:sp>
      <p:sp>
        <p:nvSpPr>
          <p:cNvPr id="13" name="Text 11"/>
          <p:cNvSpPr/>
          <p:nvPr/>
        </p:nvSpPr>
        <p:spPr>
          <a:xfrm>
            <a:off x="3884265" y="1977405"/>
            <a:ext cx="1832893" cy="198462"/>
          </a:xfrm>
          <a:prstGeom prst="rect">
            <a:avLst/>
          </a:prstGeom>
          <a:noFill/>
          <a:ln/>
        </p:spPr>
        <p:txBody>
          <a:bodyPr wrap="none" lIns="0" tIns="0" rIns="0" bIns="0" rtlCol="0" anchor="t"/>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353 028</a:t>
            </a:r>
            <a:endParaRPr lang="en-US" sz="950" dirty="0"/>
          </a:p>
        </p:txBody>
      </p:sp>
      <p:sp>
        <p:nvSpPr>
          <p:cNvPr id="14" name="Text 12"/>
          <p:cNvSpPr/>
          <p:nvPr/>
        </p:nvSpPr>
        <p:spPr>
          <a:xfrm>
            <a:off x="5512668" y="1977405"/>
            <a:ext cx="1832893" cy="198462"/>
          </a:xfrm>
          <a:prstGeom prst="rect">
            <a:avLst/>
          </a:prstGeom>
          <a:noFill/>
          <a:ln/>
        </p:spPr>
        <p:txBody>
          <a:bodyPr wrap="none" lIns="0" tIns="0" rIns="0" bIns="0" rtlCol="0" anchor="t"/>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527 875</a:t>
            </a:r>
            <a:endParaRPr lang="en-US" sz="950" dirty="0"/>
          </a:p>
        </p:txBody>
      </p:sp>
      <p:sp>
        <p:nvSpPr>
          <p:cNvPr id="15" name="Text 13"/>
          <p:cNvSpPr/>
          <p:nvPr/>
        </p:nvSpPr>
        <p:spPr>
          <a:xfrm>
            <a:off x="7141071" y="1977405"/>
            <a:ext cx="1835274" cy="198462"/>
          </a:xfrm>
          <a:prstGeom prst="rect">
            <a:avLst/>
          </a:prstGeom>
          <a:noFill/>
          <a:ln/>
        </p:spPr>
        <p:txBody>
          <a:bodyPr wrap="none" lIns="0" tIns="0" rIns="0" bIns="0" rtlCol="0" anchor="t"/>
          <a:lstStyle/>
          <a:p>
            <a:pPr marL="0" indent="0" algn="l">
              <a:lnSpc>
                <a:spcPct val="133000"/>
              </a:lnSpc>
              <a:buNone/>
            </a:pPr>
            <a:r>
              <a:rPr lang="en-US" sz="950" dirty="0">
                <a:solidFill>
                  <a:srgbClr val="4967E9"/>
                </a:solidFill>
                <a:latin typeface="Overpass Light" pitchFamily="34" charset="0"/>
                <a:ea typeface="Overpass Light" pitchFamily="34" charset="-122"/>
                <a:cs typeface="Overpass Light" pitchFamily="34" charset="-120"/>
              </a:rPr>
              <a:t>+165,6 %</a:t>
            </a:r>
            <a:endParaRPr lang="en-US" sz="950" dirty="0"/>
          </a:p>
        </p:txBody>
      </p:sp>
      <p:sp>
        <p:nvSpPr>
          <p:cNvPr id="16" name="Shape 14"/>
          <p:cNvSpPr/>
          <p:nvPr/>
        </p:nvSpPr>
        <p:spPr>
          <a:xfrm>
            <a:off x="500881" y="2255044"/>
            <a:ext cx="8142238" cy="356815"/>
          </a:xfrm>
          <a:prstGeom prst="rect">
            <a:avLst/>
          </a:prstGeom>
          <a:solidFill>
            <a:srgbClr val="FFFFFF">
              <a:alpha val="4000"/>
            </a:srgbClr>
          </a:solidFill>
          <a:ln/>
        </p:spPr>
      </p:sp>
      <p:sp>
        <p:nvSpPr>
          <p:cNvPr id="17" name="Text 15"/>
          <p:cNvSpPr/>
          <p:nvPr/>
        </p:nvSpPr>
        <p:spPr>
          <a:xfrm>
            <a:off x="625078" y="2334220"/>
            <a:ext cx="1835274" cy="198462"/>
          </a:xfrm>
          <a:prstGeom prst="rect">
            <a:avLst/>
          </a:prstGeom>
          <a:noFill/>
          <a:ln/>
        </p:spPr>
        <p:txBody>
          <a:bodyPr wrap="none" lIns="0" tIns="0" rIns="0" bIns="0" rtlCol="0" anchor="t"/>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Overnight Stays</a:t>
            </a:r>
            <a:endParaRPr lang="en-US" sz="950" dirty="0"/>
          </a:p>
        </p:txBody>
      </p:sp>
      <p:sp>
        <p:nvSpPr>
          <p:cNvPr id="18" name="Text 16"/>
          <p:cNvSpPr/>
          <p:nvPr/>
        </p:nvSpPr>
        <p:spPr>
          <a:xfrm>
            <a:off x="2255862" y="2334220"/>
            <a:ext cx="1832893" cy="198462"/>
          </a:xfrm>
          <a:prstGeom prst="rect">
            <a:avLst/>
          </a:prstGeom>
          <a:noFill/>
          <a:ln/>
        </p:spPr>
        <p:txBody>
          <a:bodyPr wrap="none" lIns="0" tIns="0" rIns="0" bIns="0" rtlCol="0" anchor="t"/>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884 344</a:t>
            </a:r>
            <a:endParaRPr lang="en-US" sz="950" dirty="0"/>
          </a:p>
        </p:txBody>
      </p:sp>
      <p:sp>
        <p:nvSpPr>
          <p:cNvPr id="19" name="Text 17"/>
          <p:cNvSpPr/>
          <p:nvPr/>
        </p:nvSpPr>
        <p:spPr>
          <a:xfrm>
            <a:off x="3884265" y="2334220"/>
            <a:ext cx="1832893" cy="198462"/>
          </a:xfrm>
          <a:prstGeom prst="rect">
            <a:avLst/>
          </a:prstGeom>
          <a:noFill/>
          <a:ln/>
        </p:spPr>
        <p:txBody>
          <a:bodyPr wrap="none" lIns="0" tIns="0" rIns="0" bIns="0" rtlCol="0" anchor="t"/>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1 267 548</a:t>
            </a:r>
            <a:endParaRPr lang="en-US" sz="950" dirty="0"/>
          </a:p>
        </p:txBody>
      </p:sp>
      <p:sp>
        <p:nvSpPr>
          <p:cNvPr id="20" name="Text 18"/>
          <p:cNvSpPr/>
          <p:nvPr/>
        </p:nvSpPr>
        <p:spPr>
          <a:xfrm>
            <a:off x="5512668" y="2334220"/>
            <a:ext cx="1832893" cy="198462"/>
          </a:xfrm>
          <a:prstGeom prst="rect">
            <a:avLst/>
          </a:prstGeom>
          <a:noFill/>
          <a:ln/>
        </p:spPr>
        <p:txBody>
          <a:bodyPr wrap="none" lIns="0" tIns="0" rIns="0" bIns="0" rtlCol="0" anchor="t"/>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1 188 304</a:t>
            </a:r>
            <a:endParaRPr lang="en-US" sz="950" dirty="0"/>
          </a:p>
        </p:txBody>
      </p:sp>
      <p:sp>
        <p:nvSpPr>
          <p:cNvPr id="21" name="Text 19"/>
          <p:cNvSpPr/>
          <p:nvPr/>
        </p:nvSpPr>
        <p:spPr>
          <a:xfrm>
            <a:off x="7141071" y="2334220"/>
            <a:ext cx="1835274" cy="198462"/>
          </a:xfrm>
          <a:prstGeom prst="rect">
            <a:avLst/>
          </a:prstGeom>
          <a:noFill/>
          <a:ln/>
        </p:spPr>
        <p:txBody>
          <a:bodyPr wrap="none" lIns="0" tIns="0" rIns="0" bIns="0" rtlCol="0" anchor="t"/>
          <a:lstStyle/>
          <a:p>
            <a:pPr marL="0" indent="0" algn="l">
              <a:lnSpc>
                <a:spcPct val="133000"/>
              </a:lnSpc>
              <a:buNone/>
            </a:pPr>
            <a:r>
              <a:rPr lang="en-US" sz="950" dirty="0">
                <a:solidFill>
                  <a:srgbClr val="4967E9"/>
                </a:solidFill>
                <a:latin typeface="Overpass Light" pitchFamily="34" charset="0"/>
                <a:ea typeface="Overpass Light" pitchFamily="34" charset="-122"/>
                <a:cs typeface="Overpass Light" pitchFamily="34" charset="-120"/>
              </a:rPr>
              <a:t>+34,4 %</a:t>
            </a:r>
            <a:endParaRPr lang="en-US" sz="950" dirty="0"/>
          </a:p>
        </p:txBody>
      </p:sp>
      <p:sp>
        <p:nvSpPr>
          <p:cNvPr id="22" name="Shape 20"/>
          <p:cNvSpPr/>
          <p:nvPr/>
        </p:nvSpPr>
        <p:spPr>
          <a:xfrm>
            <a:off x="500881" y="2611859"/>
            <a:ext cx="8142238" cy="356815"/>
          </a:xfrm>
          <a:prstGeom prst="rect">
            <a:avLst/>
          </a:prstGeom>
          <a:solidFill>
            <a:srgbClr val="000000">
              <a:alpha val="4000"/>
            </a:srgbClr>
          </a:solidFill>
          <a:ln/>
        </p:spPr>
      </p:sp>
      <p:sp>
        <p:nvSpPr>
          <p:cNvPr id="23" name="Text 21"/>
          <p:cNvSpPr/>
          <p:nvPr/>
        </p:nvSpPr>
        <p:spPr>
          <a:xfrm>
            <a:off x="625078" y="2691036"/>
            <a:ext cx="1835274" cy="198462"/>
          </a:xfrm>
          <a:prstGeom prst="rect">
            <a:avLst/>
          </a:prstGeom>
          <a:noFill/>
          <a:ln/>
        </p:spPr>
        <p:txBody>
          <a:bodyPr wrap="none" lIns="0" tIns="0" rIns="0" bIns="0" rtlCol="0" anchor="t"/>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Average Length of Stay</a:t>
            </a:r>
            <a:endParaRPr lang="en-US" sz="950" dirty="0"/>
          </a:p>
        </p:txBody>
      </p:sp>
      <p:sp>
        <p:nvSpPr>
          <p:cNvPr id="24" name="Text 22"/>
          <p:cNvSpPr/>
          <p:nvPr/>
        </p:nvSpPr>
        <p:spPr>
          <a:xfrm>
            <a:off x="2255862" y="2691036"/>
            <a:ext cx="1832893" cy="198462"/>
          </a:xfrm>
          <a:prstGeom prst="rect">
            <a:avLst/>
          </a:prstGeom>
          <a:noFill/>
          <a:ln/>
        </p:spPr>
        <p:txBody>
          <a:bodyPr wrap="none" lIns="0" tIns="0" rIns="0" bIns="0" rtlCol="0" anchor="t"/>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4,45</a:t>
            </a:r>
            <a:endParaRPr lang="en-US" sz="950" dirty="0"/>
          </a:p>
        </p:txBody>
      </p:sp>
      <p:sp>
        <p:nvSpPr>
          <p:cNvPr id="25" name="Text 23"/>
          <p:cNvSpPr/>
          <p:nvPr/>
        </p:nvSpPr>
        <p:spPr>
          <a:xfrm>
            <a:off x="3884265" y="2691036"/>
            <a:ext cx="1832893" cy="198462"/>
          </a:xfrm>
          <a:prstGeom prst="rect">
            <a:avLst/>
          </a:prstGeom>
          <a:noFill/>
          <a:ln/>
        </p:spPr>
        <p:txBody>
          <a:bodyPr wrap="none" lIns="0" tIns="0" rIns="0" bIns="0" rtlCol="0" anchor="t"/>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3,59</a:t>
            </a:r>
            <a:endParaRPr lang="en-US" sz="950" dirty="0"/>
          </a:p>
        </p:txBody>
      </p:sp>
      <p:sp>
        <p:nvSpPr>
          <p:cNvPr id="26" name="Text 24"/>
          <p:cNvSpPr/>
          <p:nvPr/>
        </p:nvSpPr>
        <p:spPr>
          <a:xfrm>
            <a:off x="5512668" y="2691036"/>
            <a:ext cx="1832893" cy="198462"/>
          </a:xfrm>
          <a:prstGeom prst="rect">
            <a:avLst/>
          </a:prstGeom>
          <a:noFill/>
          <a:ln/>
        </p:spPr>
        <p:txBody>
          <a:bodyPr wrap="none" lIns="0" tIns="0" rIns="0" bIns="0" rtlCol="0" anchor="t"/>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2,25</a:t>
            </a:r>
            <a:endParaRPr lang="en-US" sz="950" dirty="0"/>
          </a:p>
        </p:txBody>
      </p:sp>
      <p:sp>
        <p:nvSpPr>
          <p:cNvPr id="27" name="Text 25"/>
          <p:cNvSpPr/>
          <p:nvPr/>
        </p:nvSpPr>
        <p:spPr>
          <a:xfrm>
            <a:off x="7141071" y="2691036"/>
            <a:ext cx="1835274" cy="198462"/>
          </a:xfrm>
          <a:prstGeom prst="rect">
            <a:avLst/>
          </a:prstGeom>
          <a:noFill/>
          <a:ln/>
        </p:spPr>
        <p:txBody>
          <a:bodyPr wrap="none" lIns="0" tIns="0" rIns="0" bIns="0" rtlCol="0" anchor="t"/>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−49,4 %</a:t>
            </a:r>
            <a:endParaRPr lang="en-US" sz="950" dirty="0"/>
          </a:p>
        </p:txBody>
      </p:sp>
      <p:sp>
        <p:nvSpPr>
          <p:cNvPr id="28" name="Shape 26"/>
          <p:cNvSpPr/>
          <p:nvPr/>
        </p:nvSpPr>
        <p:spPr>
          <a:xfrm>
            <a:off x="500881" y="2968675"/>
            <a:ext cx="8142238" cy="356815"/>
          </a:xfrm>
          <a:prstGeom prst="rect">
            <a:avLst/>
          </a:prstGeom>
          <a:solidFill>
            <a:srgbClr val="FFFFFF">
              <a:alpha val="4000"/>
            </a:srgbClr>
          </a:solidFill>
          <a:ln/>
        </p:spPr>
      </p:sp>
      <p:sp>
        <p:nvSpPr>
          <p:cNvPr id="29" name="Text 27"/>
          <p:cNvSpPr/>
          <p:nvPr/>
        </p:nvSpPr>
        <p:spPr>
          <a:xfrm>
            <a:off x="625078" y="3047851"/>
            <a:ext cx="1835274" cy="198462"/>
          </a:xfrm>
          <a:prstGeom prst="rect">
            <a:avLst/>
          </a:prstGeom>
          <a:noFill/>
          <a:ln/>
        </p:spPr>
        <p:txBody>
          <a:bodyPr wrap="none" lIns="0" tIns="0" rIns="0" bIns="0" rtlCol="0" anchor="t"/>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Foreign Tourist Share</a:t>
            </a:r>
            <a:endParaRPr lang="en-US" sz="950" dirty="0"/>
          </a:p>
        </p:txBody>
      </p:sp>
      <p:sp>
        <p:nvSpPr>
          <p:cNvPr id="30" name="Text 28"/>
          <p:cNvSpPr/>
          <p:nvPr/>
        </p:nvSpPr>
        <p:spPr>
          <a:xfrm>
            <a:off x="2255862" y="3047851"/>
            <a:ext cx="1832893" cy="198462"/>
          </a:xfrm>
          <a:prstGeom prst="rect">
            <a:avLst/>
          </a:prstGeom>
          <a:noFill/>
          <a:ln/>
        </p:spPr>
        <p:txBody>
          <a:bodyPr wrap="none" lIns="0" tIns="0" rIns="0" bIns="0" rtlCol="0" anchor="t"/>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24,9 %</a:t>
            </a:r>
            <a:endParaRPr lang="en-US" sz="950" dirty="0"/>
          </a:p>
        </p:txBody>
      </p:sp>
      <p:sp>
        <p:nvSpPr>
          <p:cNvPr id="31" name="Text 29"/>
          <p:cNvSpPr/>
          <p:nvPr/>
        </p:nvSpPr>
        <p:spPr>
          <a:xfrm>
            <a:off x="3884265" y="3047851"/>
            <a:ext cx="1832893" cy="198462"/>
          </a:xfrm>
          <a:prstGeom prst="rect">
            <a:avLst/>
          </a:prstGeom>
          <a:noFill/>
          <a:ln/>
        </p:spPr>
        <p:txBody>
          <a:bodyPr wrap="none" lIns="0" tIns="0" rIns="0" bIns="0" rtlCol="0" anchor="t"/>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18,9 %</a:t>
            </a:r>
            <a:endParaRPr lang="en-US" sz="950" dirty="0"/>
          </a:p>
        </p:txBody>
      </p:sp>
      <p:sp>
        <p:nvSpPr>
          <p:cNvPr id="32" name="Text 30"/>
          <p:cNvSpPr/>
          <p:nvPr/>
        </p:nvSpPr>
        <p:spPr>
          <a:xfrm>
            <a:off x="5512668" y="3047851"/>
            <a:ext cx="1832893" cy="198462"/>
          </a:xfrm>
          <a:prstGeom prst="rect">
            <a:avLst/>
          </a:prstGeom>
          <a:noFill/>
          <a:ln/>
        </p:spPr>
        <p:txBody>
          <a:bodyPr wrap="none" lIns="0" tIns="0" rIns="0" bIns="0" rtlCol="0" anchor="t"/>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10,9 %</a:t>
            </a:r>
            <a:endParaRPr lang="en-US" sz="950" dirty="0"/>
          </a:p>
        </p:txBody>
      </p:sp>
      <p:sp>
        <p:nvSpPr>
          <p:cNvPr id="33" name="Text 31"/>
          <p:cNvSpPr/>
          <p:nvPr/>
        </p:nvSpPr>
        <p:spPr>
          <a:xfrm>
            <a:off x="7141071" y="3047851"/>
            <a:ext cx="1835274" cy="198462"/>
          </a:xfrm>
          <a:prstGeom prst="rect">
            <a:avLst/>
          </a:prstGeom>
          <a:noFill/>
          <a:ln/>
        </p:spPr>
        <p:txBody>
          <a:bodyPr wrap="none" lIns="0" tIns="0" rIns="0" bIns="0" rtlCol="0" anchor="t"/>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−14.0 pp</a:t>
            </a:r>
            <a:endParaRPr lang="en-US" sz="950" dirty="0"/>
          </a:p>
        </p:txBody>
      </p:sp>
      <p:sp>
        <p:nvSpPr>
          <p:cNvPr id="34" name="Shape 32"/>
          <p:cNvSpPr/>
          <p:nvPr/>
        </p:nvSpPr>
        <p:spPr>
          <a:xfrm>
            <a:off x="500881" y="3325490"/>
            <a:ext cx="8142238" cy="555278"/>
          </a:xfrm>
          <a:prstGeom prst="rect">
            <a:avLst/>
          </a:prstGeom>
          <a:solidFill>
            <a:srgbClr val="000000">
              <a:alpha val="4000"/>
            </a:srgbClr>
          </a:solidFill>
          <a:ln/>
        </p:spPr>
      </p:sp>
      <p:sp>
        <p:nvSpPr>
          <p:cNvPr id="35" name="Text 33"/>
          <p:cNvSpPr/>
          <p:nvPr/>
        </p:nvSpPr>
        <p:spPr>
          <a:xfrm>
            <a:off x="625078" y="3404667"/>
            <a:ext cx="1378074"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Accommodation Establishments</a:t>
            </a:r>
            <a:endParaRPr lang="en-US" sz="950" dirty="0"/>
          </a:p>
        </p:txBody>
      </p:sp>
      <p:sp>
        <p:nvSpPr>
          <p:cNvPr id="36" name="Text 34"/>
          <p:cNvSpPr/>
          <p:nvPr/>
        </p:nvSpPr>
        <p:spPr>
          <a:xfrm>
            <a:off x="2255862" y="3404667"/>
            <a:ext cx="1832893" cy="198462"/>
          </a:xfrm>
          <a:prstGeom prst="rect">
            <a:avLst/>
          </a:prstGeom>
          <a:noFill/>
          <a:ln/>
        </p:spPr>
        <p:txBody>
          <a:bodyPr wrap="none" lIns="0" tIns="0" rIns="0" bIns="0" rtlCol="0" anchor="t"/>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226</a:t>
            </a:r>
            <a:endParaRPr lang="en-US" sz="950" dirty="0"/>
          </a:p>
        </p:txBody>
      </p:sp>
      <p:sp>
        <p:nvSpPr>
          <p:cNvPr id="37" name="Text 35"/>
          <p:cNvSpPr/>
          <p:nvPr/>
        </p:nvSpPr>
        <p:spPr>
          <a:xfrm>
            <a:off x="3884265" y="3404667"/>
            <a:ext cx="1832893" cy="198462"/>
          </a:xfrm>
          <a:prstGeom prst="rect">
            <a:avLst/>
          </a:prstGeom>
          <a:noFill/>
          <a:ln/>
        </p:spPr>
        <p:txBody>
          <a:bodyPr wrap="none" lIns="0" tIns="0" rIns="0" bIns="0" rtlCol="0" anchor="t"/>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447</a:t>
            </a:r>
            <a:endParaRPr lang="en-US" sz="950" dirty="0"/>
          </a:p>
        </p:txBody>
      </p:sp>
      <p:sp>
        <p:nvSpPr>
          <p:cNvPr id="38" name="Text 36"/>
          <p:cNvSpPr/>
          <p:nvPr/>
        </p:nvSpPr>
        <p:spPr>
          <a:xfrm>
            <a:off x="5512668" y="3404667"/>
            <a:ext cx="1832893" cy="198462"/>
          </a:xfrm>
          <a:prstGeom prst="rect">
            <a:avLst/>
          </a:prstGeom>
          <a:noFill/>
          <a:ln/>
        </p:spPr>
        <p:txBody>
          <a:bodyPr wrap="none" lIns="0" tIns="0" rIns="0" bIns="0" rtlCol="0" anchor="t"/>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644</a:t>
            </a:r>
            <a:endParaRPr lang="en-US" sz="950" dirty="0"/>
          </a:p>
        </p:txBody>
      </p:sp>
      <p:sp>
        <p:nvSpPr>
          <p:cNvPr id="39" name="Text 37"/>
          <p:cNvSpPr/>
          <p:nvPr/>
        </p:nvSpPr>
        <p:spPr>
          <a:xfrm>
            <a:off x="7141071" y="3404667"/>
            <a:ext cx="1835274" cy="198462"/>
          </a:xfrm>
          <a:prstGeom prst="rect">
            <a:avLst/>
          </a:prstGeom>
          <a:noFill/>
          <a:ln/>
        </p:spPr>
        <p:txBody>
          <a:bodyPr wrap="none" lIns="0" tIns="0" rIns="0" bIns="0" rtlCol="0" anchor="t"/>
          <a:lstStyle/>
          <a:p>
            <a:pPr marL="0" indent="0" algn="l">
              <a:lnSpc>
                <a:spcPct val="133000"/>
              </a:lnSpc>
              <a:buNone/>
            </a:pPr>
            <a:r>
              <a:rPr lang="en-US" sz="950" dirty="0">
                <a:solidFill>
                  <a:srgbClr val="4967E9"/>
                </a:solidFill>
                <a:latin typeface="Overpass Light" pitchFamily="34" charset="0"/>
                <a:ea typeface="Overpass Light" pitchFamily="34" charset="-122"/>
                <a:cs typeface="Overpass Light" pitchFamily="34" charset="-120"/>
              </a:rPr>
              <a:t>+185,0 %</a:t>
            </a:r>
            <a:endParaRPr lang="en-US" sz="950" dirty="0"/>
          </a:p>
        </p:txBody>
      </p:sp>
      <p:sp>
        <p:nvSpPr>
          <p:cNvPr id="40" name="Shape 38"/>
          <p:cNvSpPr/>
          <p:nvPr/>
        </p:nvSpPr>
        <p:spPr>
          <a:xfrm>
            <a:off x="500881" y="3880768"/>
            <a:ext cx="8142238" cy="356815"/>
          </a:xfrm>
          <a:prstGeom prst="rect">
            <a:avLst/>
          </a:prstGeom>
          <a:solidFill>
            <a:srgbClr val="FFFFFF">
              <a:alpha val="4000"/>
            </a:srgbClr>
          </a:solidFill>
          <a:ln/>
        </p:spPr>
      </p:sp>
      <p:sp>
        <p:nvSpPr>
          <p:cNvPr id="41" name="Text 39"/>
          <p:cNvSpPr/>
          <p:nvPr/>
        </p:nvSpPr>
        <p:spPr>
          <a:xfrm>
            <a:off x="625078" y="3959944"/>
            <a:ext cx="1835274" cy="198462"/>
          </a:xfrm>
          <a:prstGeom prst="rect">
            <a:avLst/>
          </a:prstGeom>
          <a:noFill/>
          <a:ln/>
        </p:spPr>
        <p:txBody>
          <a:bodyPr wrap="none" lIns="0" tIns="0" rIns="0" bIns="0" rtlCol="0" anchor="t"/>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Accommodation Beds</a:t>
            </a:r>
            <a:endParaRPr lang="en-US" sz="950" dirty="0"/>
          </a:p>
        </p:txBody>
      </p:sp>
      <p:sp>
        <p:nvSpPr>
          <p:cNvPr id="42" name="Text 40"/>
          <p:cNvSpPr/>
          <p:nvPr/>
        </p:nvSpPr>
        <p:spPr>
          <a:xfrm>
            <a:off x="2255862" y="3959944"/>
            <a:ext cx="1832893" cy="198462"/>
          </a:xfrm>
          <a:prstGeom prst="rect">
            <a:avLst/>
          </a:prstGeom>
          <a:noFill/>
          <a:ln/>
        </p:spPr>
        <p:txBody>
          <a:bodyPr wrap="none" lIns="0" tIns="0" rIns="0" bIns="0" rtlCol="0" anchor="t"/>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10 656</a:t>
            </a:r>
            <a:endParaRPr lang="en-US" sz="950" dirty="0"/>
          </a:p>
        </p:txBody>
      </p:sp>
      <p:sp>
        <p:nvSpPr>
          <p:cNvPr id="43" name="Text 41"/>
          <p:cNvSpPr/>
          <p:nvPr/>
        </p:nvSpPr>
        <p:spPr>
          <a:xfrm>
            <a:off x="3884265" y="3959944"/>
            <a:ext cx="1832893" cy="198462"/>
          </a:xfrm>
          <a:prstGeom prst="rect">
            <a:avLst/>
          </a:prstGeom>
          <a:noFill/>
          <a:ln/>
        </p:spPr>
        <p:txBody>
          <a:bodyPr wrap="none" lIns="0" tIns="0" rIns="0" bIns="0" rtlCol="0" anchor="t"/>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16 759</a:t>
            </a:r>
            <a:endParaRPr lang="en-US" sz="950" dirty="0"/>
          </a:p>
        </p:txBody>
      </p:sp>
      <p:sp>
        <p:nvSpPr>
          <p:cNvPr id="44" name="Text 42"/>
          <p:cNvSpPr/>
          <p:nvPr/>
        </p:nvSpPr>
        <p:spPr>
          <a:xfrm>
            <a:off x="5512668" y="3959944"/>
            <a:ext cx="1832893" cy="198462"/>
          </a:xfrm>
          <a:prstGeom prst="rect">
            <a:avLst/>
          </a:prstGeom>
          <a:noFill/>
          <a:ln/>
        </p:spPr>
        <p:txBody>
          <a:bodyPr wrap="none" lIns="0" tIns="0" rIns="0" bIns="0" rtlCol="0" anchor="t"/>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15 802</a:t>
            </a:r>
            <a:endParaRPr lang="en-US" sz="950" dirty="0"/>
          </a:p>
        </p:txBody>
      </p:sp>
      <p:sp>
        <p:nvSpPr>
          <p:cNvPr id="45" name="Text 43"/>
          <p:cNvSpPr/>
          <p:nvPr/>
        </p:nvSpPr>
        <p:spPr>
          <a:xfrm>
            <a:off x="7141071" y="3959944"/>
            <a:ext cx="1835274" cy="198462"/>
          </a:xfrm>
          <a:prstGeom prst="rect">
            <a:avLst/>
          </a:prstGeom>
          <a:noFill/>
          <a:ln/>
        </p:spPr>
        <p:txBody>
          <a:bodyPr wrap="none" lIns="0" tIns="0" rIns="0" bIns="0" rtlCol="0" anchor="t"/>
          <a:lstStyle/>
          <a:p>
            <a:pPr marL="0" indent="0" algn="l">
              <a:lnSpc>
                <a:spcPct val="133000"/>
              </a:lnSpc>
              <a:buNone/>
            </a:pPr>
            <a:r>
              <a:rPr lang="en-US" sz="950" dirty="0">
                <a:solidFill>
                  <a:srgbClr val="4967E9"/>
                </a:solidFill>
                <a:latin typeface="Overpass Light" pitchFamily="34" charset="0"/>
                <a:ea typeface="Overpass Light" pitchFamily="34" charset="-122"/>
                <a:cs typeface="Overpass Light" pitchFamily="34" charset="-120"/>
              </a:rPr>
              <a:t>+48,3 %</a:t>
            </a:r>
            <a:endParaRPr lang="en-US" sz="9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496119" y="351458"/>
            <a:ext cx="8151763" cy="387548"/>
          </a:xfrm>
          <a:prstGeom prst="rect">
            <a:avLst/>
          </a:prstGeom>
          <a:noFill/>
          <a:ln/>
        </p:spPr>
        <p:txBody>
          <a:bodyPr wrap="none" lIns="0" tIns="0" rIns="0" bIns="0" rtlCol="0" anchor="t"/>
          <a:lstStyle/>
          <a:p>
            <a:pPr marL="0" indent="0" algn="l">
              <a:lnSpc>
                <a:spcPct val="104000"/>
              </a:lnSpc>
              <a:buNone/>
            </a:pPr>
            <a:r>
              <a:rPr lang="en-US" sz="2400" b="1" dirty="0">
                <a:solidFill>
                  <a:srgbClr val="233939"/>
                </a:solidFill>
                <a:latin typeface="Syne Bold" pitchFamily="34" charset="0"/>
                <a:ea typeface="Syne Bold" pitchFamily="34" charset="-122"/>
                <a:cs typeface="Syne Bold" pitchFamily="34" charset="-120"/>
              </a:rPr>
              <a:t>Seasonality Comparison: Lithuanian Resorts</a:t>
            </a:r>
            <a:endParaRPr lang="en-US" sz="2400" dirty="0"/>
          </a:p>
        </p:txBody>
      </p:sp>
      <p:pic>
        <p:nvPicPr>
          <p:cNvPr id="3" name="Image 0" descr="preencoded.png"/>
          <p:cNvPicPr>
            <a:picLocks noChangeAspect="1"/>
          </p:cNvPicPr>
          <p:nvPr/>
        </p:nvPicPr>
        <p:blipFill>
          <a:blip r:embed="rId3"/>
          <a:stretch>
            <a:fillRect/>
          </a:stretch>
        </p:blipFill>
        <p:spPr>
          <a:xfrm>
            <a:off x="496119" y="987028"/>
            <a:ext cx="7537252" cy="3268489"/>
          </a:xfrm>
          <a:prstGeom prst="rect">
            <a:avLst/>
          </a:prstGeom>
        </p:spPr>
      </p:pic>
      <p:sp>
        <p:nvSpPr>
          <p:cNvPr id="4" name="Text 1"/>
          <p:cNvSpPr/>
          <p:nvPr/>
        </p:nvSpPr>
        <p:spPr>
          <a:xfrm>
            <a:off x="496119" y="4395043"/>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Palanga is less seasonal than Neringa, but considerably more seasonal than Druskininkai and Birštonas. The Druskininkai model – lower summer concentration and a higher share of foreign tourists – is the clearest benchmark for Palanga's strategy.</a:t>
            </a:r>
            <a:endParaRPr lang="en-US" sz="9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1477863"/>
          </a:xfrm>
          <a:prstGeom prst="rect">
            <a:avLst/>
          </a:prstGeom>
        </p:spPr>
      </p:pic>
      <p:sp>
        <p:nvSpPr>
          <p:cNvPr id="3" name="Text 0"/>
          <p:cNvSpPr/>
          <p:nvPr/>
        </p:nvSpPr>
        <p:spPr>
          <a:xfrm>
            <a:off x="496119" y="1904107"/>
            <a:ext cx="8151763" cy="295573"/>
          </a:xfrm>
          <a:prstGeom prst="rect">
            <a:avLst/>
          </a:prstGeom>
          <a:noFill/>
          <a:ln/>
        </p:spPr>
        <p:txBody>
          <a:bodyPr wrap="none" lIns="0" tIns="0" rIns="0" bIns="0" rtlCol="0" anchor="t"/>
          <a:lstStyle/>
          <a:p>
            <a:pPr marL="0" indent="0" algn="l">
              <a:lnSpc>
                <a:spcPct val="104000"/>
              </a:lnSpc>
              <a:buNone/>
            </a:pPr>
            <a:r>
              <a:rPr lang="en-US" sz="1850" b="1" dirty="0">
                <a:solidFill>
                  <a:srgbClr val="233939"/>
                </a:solidFill>
                <a:latin typeface="Syne Bold" pitchFamily="34" charset="0"/>
                <a:ea typeface="Syne Bold" pitchFamily="34" charset="-122"/>
                <a:cs typeface="Syne Bold" pitchFamily="34" charset="-120"/>
              </a:rPr>
              <a:t>10. KPI System</a:t>
            </a:r>
            <a:endParaRPr lang="en-US" sz="1850" dirty="0"/>
          </a:p>
        </p:txBody>
      </p:sp>
      <p:sp>
        <p:nvSpPr>
          <p:cNvPr id="4" name="Shape 1"/>
          <p:cNvSpPr/>
          <p:nvPr/>
        </p:nvSpPr>
        <p:spPr>
          <a:xfrm>
            <a:off x="496119" y="2368674"/>
            <a:ext cx="8151763" cy="2348508"/>
          </a:xfrm>
          <a:prstGeom prst="roundRect">
            <a:avLst>
              <a:gd name="adj" fmla="val 2114"/>
            </a:avLst>
          </a:prstGeom>
          <a:noFill/>
          <a:ln w="4763">
            <a:solidFill>
              <a:srgbClr val="000000">
                <a:alpha val="8000"/>
              </a:srgbClr>
            </a:solidFill>
            <a:prstDash val="solid"/>
          </a:ln>
        </p:spPr>
      </p:sp>
      <p:sp>
        <p:nvSpPr>
          <p:cNvPr id="5" name="Shape 2"/>
          <p:cNvSpPr/>
          <p:nvPr/>
        </p:nvSpPr>
        <p:spPr>
          <a:xfrm>
            <a:off x="2536552" y="2368674"/>
            <a:ext cx="7389" cy="2348508"/>
          </a:xfrm>
          <a:prstGeom prst="rect">
            <a:avLst/>
          </a:prstGeom>
          <a:solidFill>
            <a:srgbClr val="000000">
              <a:alpha val="8000"/>
            </a:srgbClr>
          </a:solidFill>
          <a:ln/>
        </p:spPr>
      </p:sp>
      <p:sp>
        <p:nvSpPr>
          <p:cNvPr id="6" name="Shape 3"/>
          <p:cNvSpPr/>
          <p:nvPr/>
        </p:nvSpPr>
        <p:spPr>
          <a:xfrm>
            <a:off x="4572074" y="2368674"/>
            <a:ext cx="7389" cy="2348508"/>
          </a:xfrm>
          <a:prstGeom prst="rect">
            <a:avLst/>
          </a:prstGeom>
          <a:solidFill>
            <a:srgbClr val="000000">
              <a:alpha val="8000"/>
            </a:srgbClr>
          </a:solidFill>
          <a:ln/>
        </p:spPr>
      </p:sp>
      <p:sp>
        <p:nvSpPr>
          <p:cNvPr id="7" name="Shape 4"/>
          <p:cNvSpPr/>
          <p:nvPr/>
        </p:nvSpPr>
        <p:spPr>
          <a:xfrm>
            <a:off x="6607597" y="2368674"/>
            <a:ext cx="7389" cy="2348508"/>
          </a:xfrm>
          <a:prstGeom prst="rect">
            <a:avLst/>
          </a:prstGeom>
          <a:solidFill>
            <a:srgbClr val="000000">
              <a:alpha val="8000"/>
            </a:srgbClr>
          </a:solidFill>
          <a:ln/>
        </p:spPr>
      </p:sp>
      <p:sp>
        <p:nvSpPr>
          <p:cNvPr id="8" name="Text 5"/>
          <p:cNvSpPr/>
          <p:nvPr/>
        </p:nvSpPr>
        <p:spPr>
          <a:xfrm>
            <a:off x="619199" y="2445767"/>
            <a:ext cx="2254002" cy="147712"/>
          </a:xfrm>
          <a:prstGeom prst="rect">
            <a:avLst/>
          </a:prstGeom>
          <a:noFill/>
          <a:ln/>
        </p:spPr>
        <p:txBody>
          <a:bodyPr wrap="none" lIns="0" tIns="0" rIns="0" bIns="0" rtlCol="0" anchor="t"/>
          <a:lstStyle/>
          <a:p>
            <a:pPr marL="0" indent="0" algn="l">
              <a:lnSpc>
                <a:spcPct val="130000"/>
              </a:lnSpc>
              <a:buNone/>
            </a:pPr>
            <a:r>
              <a:rPr lang="en-US" sz="700" b="1" dirty="0">
                <a:solidFill>
                  <a:srgbClr val="3B4E4E"/>
                </a:solidFill>
                <a:latin typeface="Overpass Bold" pitchFamily="34" charset="0"/>
                <a:ea typeface="Overpass Bold" pitchFamily="34" charset="-122"/>
                <a:cs typeface="Overpass Bold" pitchFamily="34" charset="-120"/>
              </a:rPr>
              <a:t>KPI</a:t>
            </a:r>
            <a:endParaRPr lang="en-US" sz="700" dirty="0"/>
          </a:p>
        </p:txBody>
      </p:sp>
      <p:sp>
        <p:nvSpPr>
          <p:cNvPr id="9" name="Text 6"/>
          <p:cNvSpPr/>
          <p:nvPr/>
        </p:nvSpPr>
        <p:spPr>
          <a:xfrm>
            <a:off x="2657103" y="2445767"/>
            <a:ext cx="2251621" cy="147712"/>
          </a:xfrm>
          <a:prstGeom prst="rect">
            <a:avLst/>
          </a:prstGeom>
          <a:noFill/>
          <a:ln/>
        </p:spPr>
        <p:txBody>
          <a:bodyPr wrap="none" lIns="0" tIns="0" rIns="0" bIns="0" rtlCol="0" anchor="t"/>
          <a:lstStyle/>
          <a:p>
            <a:pPr marL="0" indent="0" algn="l">
              <a:lnSpc>
                <a:spcPct val="130000"/>
              </a:lnSpc>
              <a:buNone/>
            </a:pPr>
            <a:r>
              <a:rPr lang="en-US" sz="700" b="1" dirty="0">
                <a:solidFill>
                  <a:srgbClr val="3B4E4E"/>
                </a:solidFill>
                <a:latin typeface="Overpass Bold" pitchFamily="34" charset="0"/>
                <a:ea typeface="Overpass Bold" pitchFamily="34" charset="-122"/>
                <a:cs typeface="Overpass Bold" pitchFamily="34" charset="-120"/>
              </a:rPr>
              <a:t>2025 Baseline</a:t>
            </a:r>
            <a:endParaRPr lang="en-US" sz="700" dirty="0"/>
          </a:p>
        </p:txBody>
      </p:sp>
      <p:sp>
        <p:nvSpPr>
          <p:cNvPr id="10" name="Text 7"/>
          <p:cNvSpPr/>
          <p:nvPr/>
        </p:nvSpPr>
        <p:spPr>
          <a:xfrm>
            <a:off x="4692625" y="2445767"/>
            <a:ext cx="2251621" cy="147712"/>
          </a:xfrm>
          <a:prstGeom prst="rect">
            <a:avLst/>
          </a:prstGeom>
          <a:noFill/>
          <a:ln/>
        </p:spPr>
        <p:txBody>
          <a:bodyPr wrap="none" lIns="0" tIns="0" rIns="0" bIns="0" rtlCol="0" anchor="t"/>
          <a:lstStyle/>
          <a:p>
            <a:pPr marL="0" indent="0" algn="l">
              <a:lnSpc>
                <a:spcPct val="130000"/>
              </a:lnSpc>
              <a:buNone/>
            </a:pPr>
            <a:r>
              <a:rPr lang="en-US" sz="700" b="1" dirty="0">
                <a:solidFill>
                  <a:srgbClr val="3B4E4E"/>
                </a:solidFill>
                <a:latin typeface="Overpass Bold" pitchFamily="34" charset="0"/>
                <a:ea typeface="Overpass Bold" pitchFamily="34" charset="-122"/>
                <a:cs typeface="Overpass Bold" pitchFamily="34" charset="-120"/>
              </a:rPr>
              <a:t>2030 Target</a:t>
            </a:r>
            <a:endParaRPr lang="en-US" sz="700" dirty="0"/>
          </a:p>
        </p:txBody>
      </p:sp>
      <p:sp>
        <p:nvSpPr>
          <p:cNvPr id="11" name="Text 8"/>
          <p:cNvSpPr/>
          <p:nvPr/>
        </p:nvSpPr>
        <p:spPr>
          <a:xfrm>
            <a:off x="6728147" y="2445767"/>
            <a:ext cx="2254002" cy="147712"/>
          </a:xfrm>
          <a:prstGeom prst="rect">
            <a:avLst/>
          </a:prstGeom>
          <a:noFill/>
          <a:ln/>
        </p:spPr>
        <p:txBody>
          <a:bodyPr wrap="none" lIns="0" tIns="0" rIns="0" bIns="0" rtlCol="0" anchor="t"/>
          <a:lstStyle/>
          <a:p>
            <a:pPr marL="0" indent="0" algn="l">
              <a:lnSpc>
                <a:spcPct val="130000"/>
              </a:lnSpc>
              <a:buNone/>
            </a:pPr>
            <a:r>
              <a:rPr lang="en-US" sz="700" b="1" dirty="0">
                <a:solidFill>
                  <a:srgbClr val="3B4E4E"/>
                </a:solidFill>
                <a:latin typeface="Overpass Bold" pitchFamily="34" charset="0"/>
                <a:ea typeface="Overpass Bold" pitchFamily="34" charset="-122"/>
                <a:cs typeface="Overpass Bold" pitchFamily="34" charset="-120"/>
              </a:rPr>
              <a:t>Assessment Logic</a:t>
            </a:r>
            <a:endParaRPr lang="en-US" sz="700" dirty="0"/>
          </a:p>
        </p:txBody>
      </p:sp>
      <p:sp>
        <p:nvSpPr>
          <p:cNvPr id="12" name="Text 9"/>
          <p:cNvSpPr/>
          <p:nvPr/>
        </p:nvSpPr>
        <p:spPr>
          <a:xfrm>
            <a:off x="619199" y="2738140"/>
            <a:ext cx="2254002" cy="147712"/>
          </a:xfrm>
          <a:prstGeom prst="rect">
            <a:avLst/>
          </a:prstGeom>
          <a:noFill/>
          <a:ln/>
        </p:spPr>
        <p:txBody>
          <a:bodyPr wrap="none" lIns="0" tIns="0" rIns="0" bIns="0" rtlCol="0" anchor="t"/>
          <a:lstStyle/>
          <a:p>
            <a:pPr marL="0" indent="0" algn="l">
              <a:lnSpc>
                <a:spcPct val="130000"/>
              </a:lnSpc>
              <a:buNone/>
            </a:pPr>
            <a:r>
              <a:rPr lang="en-US" sz="700" dirty="0">
                <a:solidFill>
                  <a:srgbClr val="3B4E4E"/>
                </a:solidFill>
                <a:latin typeface="Overpass Light" pitchFamily="34" charset="0"/>
                <a:ea typeface="Overpass Light" pitchFamily="34" charset="-122"/>
                <a:cs typeface="Overpass Light" pitchFamily="34" charset="-120"/>
              </a:rPr>
              <a:t>Number of Tourists</a:t>
            </a:r>
            <a:endParaRPr lang="en-US" sz="700" dirty="0"/>
          </a:p>
        </p:txBody>
      </p:sp>
      <p:sp>
        <p:nvSpPr>
          <p:cNvPr id="13" name="Text 10"/>
          <p:cNvSpPr/>
          <p:nvPr/>
        </p:nvSpPr>
        <p:spPr>
          <a:xfrm>
            <a:off x="2657103" y="2738140"/>
            <a:ext cx="2251621" cy="147712"/>
          </a:xfrm>
          <a:prstGeom prst="rect">
            <a:avLst/>
          </a:prstGeom>
          <a:noFill/>
          <a:ln/>
        </p:spPr>
        <p:txBody>
          <a:bodyPr wrap="none" lIns="0" tIns="0" rIns="0" bIns="0" rtlCol="0" anchor="t"/>
          <a:lstStyle/>
          <a:p>
            <a:pPr marL="0" indent="0" algn="l">
              <a:lnSpc>
                <a:spcPct val="130000"/>
              </a:lnSpc>
              <a:buNone/>
            </a:pPr>
            <a:r>
              <a:rPr lang="en-US" sz="700" dirty="0">
                <a:solidFill>
                  <a:srgbClr val="3B4E4E"/>
                </a:solidFill>
                <a:latin typeface="Overpass Light" pitchFamily="34" charset="0"/>
                <a:ea typeface="Overpass Light" pitchFamily="34" charset="-122"/>
                <a:cs typeface="Overpass Light" pitchFamily="34" charset="-120"/>
              </a:rPr>
              <a:t>527 875</a:t>
            </a:r>
            <a:endParaRPr lang="en-US" sz="700" dirty="0"/>
          </a:p>
        </p:txBody>
      </p:sp>
      <p:sp>
        <p:nvSpPr>
          <p:cNvPr id="14" name="Text 11"/>
          <p:cNvSpPr/>
          <p:nvPr/>
        </p:nvSpPr>
        <p:spPr>
          <a:xfrm>
            <a:off x="4692625" y="2738140"/>
            <a:ext cx="2251621" cy="147712"/>
          </a:xfrm>
          <a:prstGeom prst="rect">
            <a:avLst/>
          </a:prstGeom>
          <a:noFill/>
          <a:ln/>
        </p:spPr>
        <p:txBody>
          <a:bodyPr wrap="none" lIns="0" tIns="0" rIns="0" bIns="0" rtlCol="0" anchor="t"/>
          <a:lstStyle/>
          <a:p>
            <a:pPr marL="0" indent="0" algn="l">
              <a:lnSpc>
                <a:spcPct val="130000"/>
              </a:lnSpc>
              <a:buNone/>
            </a:pPr>
            <a:r>
              <a:rPr lang="en-US" sz="700" dirty="0">
                <a:solidFill>
                  <a:srgbClr val="3B4E4E"/>
                </a:solidFill>
                <a:latin typeface="Overpass Light" pitchFamily="34" charset="0"/>
                <a:ea typeface="Overpass Light" pitchFamily="34" charset="-122"/>
                <a:cs typeface="Overpass Light" pitchFamily="34" charset="-120"/>
              </a:rPr>
              <a:t>600–650k</a:t>
            </a:r>
            <a:endParaRPr lang="en-US" sz="700" dirty="0"/>
          </a:p>
        </p:txBody>
      </p:sp>
      <p:sp>
        <p:nvSpPr>
          <p:cNvPr id="15" name="Text 12"/>
          <p:cNvSpPr/>
          <p:nvPr/>
        </p:nvSpPr>
        <p:spPr>
          <a:xfrm>
            <a:off x="6728147" y="2738140"/>
            <a:ext cx="2254002" cy="147712"/>
          </a:xfrm>
          <a:prstGeom prst="rect">
            <a:avLst/>
          </a:prstGeom>
          <a:noFill/>
          <a:ln/>
        </p:spPr>
        <p:txBody>
          <a:bodyPr wrap="none" lIns="0" tIns="0" rIns="0" bIns="0" rtlCol="0" anchor="t"/>
          <a:lstStyle/>
          <a:p>
            <a:pPr marL="0" indent="0" algn="l">
              <a:lnSpc>
                <a:spcPct val="130000"/>
              </a:lnSpc>
              <a:buNone/>
            </a:pPr>
            <a:r>
              <a:rPr lang="en-US" sz="700" dirty="0">
                <a:solidFill>
                  <a:srgbClr val="3B4E4E"/>
                </a:solidFill>
                <a:latin typeface="Overpass Light" pitchFamily="34" charset="0"/>
                <a:ea typeface="Overpass Light" pitchFamily="34" charset="-122"/>
                <a:cs typeface="Overpass Light" pitchFamily="34" charset="-120"/>
              </a:rPr>
              <a:t>Growth without an excessive summer peak</a:t>
            </a:r>
            <a:endParaRPr lang="en-US" sz="700" dirty="0"/>
          </a:p>
        </p:txBody>
      </p:sp>
      <p:sp>
        <p:nvSpPr>
          <p:cNvPr id="16" name="Text 13"/>
          <p:cNvSpPr/>
          <p:nvPr/>
        </p:nvSpPr>
        <p:spPr>
          <a:xfrm>
            <a:off x="619199" y="3030513"/>
            <a:ext cx="2254002" cy="147712"/>
          </a:xfrm>
          <a:prstGeom prst="rect">
            <a:avLst/>
          </a:prstGeom>
          <a:noFill/>
          <a:ln/>
        </p:spPr>
        <p:txBody>
          <a:bodyPr wrap="none" lIns="0" tIns="0" rIns="0" bIns="0" rtlCol="0" anchor="t"/>
          <a:lstStyle/>
          <a:p>
            <a:pPr marL="0" indent="0" algn="l">
              <a:lnSpc>
                <a:spcPct val="130000"/>
              </a:lnSpc>
              <a:buNone/>
            </a:pPr>
            <a:r>
              <a:rPr lang="en-US" sz="700" dirty="0">
                <a:solidFill>
                  <a:srgbClr val="3B4E4E"/>
                </a:solidFill>
                <a:latin typeface="Overpass Light" pitchFamily="34" charset="0"/>
                <a:ea typeface="Overpass Light" pitchFamily="34" charset="-122"/>
                <a:cs typeface="Overpass Light" pitchFamily="34" charset="-120"/>
              </a:rPr>
              <a:t>Number of Overnight Stays</a:t>
            </a:r>
            <a:endParaRPr lang="en-US" sz="700" dirty="0"/>
          </a:p>
        </p:txBody>
      </p:sp>
      <p:sp>
        <p:nvSpPr>
          <p:cNvPr id="17" name="Text 14"/>
          <p:cNvSpPr/>
          <p:nvPr/>
        </p:nvSpPr>
        <p:spPr>
          <a:xfrm>
            <a:off x="2657103" y="3030513"/>
            <a:ext cx="2251621" cy="147712"/>
          </a:xfrm>
          <a:prstGeom prst="rect">
            <a:avLst/>
          </a:prstGeom>
          <a:noFill/>
          <a:ln/>
        </p:spPr>
        <p:txBody>
          <a:bodyPr wrap="none" lIns="0" tIns="0" rIns="0" bIns="0" rtlCol="0" anchor="t"/>
          <a:lstStyle/>
          <a:p>
            <a:pPr marL="0" indent="0" algn="l">
              <a:lnSpc>
                <a:spcPct val="130000"/>
              </a:lnSpc>
              <a:buNone/>
            </a:pPr>
            <a:r>
              <a:rPr lang="en-US" sz="700" dirty="0">
                <a:solidFill>
                  <a:srgbClr val="3B4E4E"/>
                </a:solidFill>
                <a:latin typeface="Overpass Light" pitchFamily="34" charset="0"/>
                <a:ea typeface="Overpass Light" pitchFamily="34" charset="-122"/>
                <a:cs typeface="Overpass Light" pitchFamily="34" charset="-120"/>
              </a:rPr>
              <a:t>1 188 304</a:t>
            </a:r>
            <a:endParaRPr lang="en-US" sz="700" dirty="0"/>
          </a:p>
        </p:txBody>
      </p:sp>
      <p:sp>
        <p:nvSpPr>
          <p:cNvPr id="18" name="Text 15"/>
          <p:cNvSpPr/>
          <p:nvPr/>
        </p:nvSpPr>
        <p:spPr>
          <a:xfrm>
            <a:off x="4692625" y="3030513"/>
            <a:ext cx="2251621" cy="147712"/>
          </a:xfrm>
          <a:prstGeom prst="rect">
            <a:avLst/>
          </a:prstGeom>
          <a:noFill/>
          <a:ln/>
        </p:spPr>
        <p:txBody>
          <a:bodyPr wrap="none" lIns="0" tIns="0" rIns="0" bIns="0" rtlCol="0" anchor="t"/>
          <a:lstStyle/>
          <a:p>
            <a:pPr marL="0" indent="0" algn="l">
              <a:lnSpc>
                <a:spcPct val="130000"/>
              </a:lnSpc>
              <a:buNone/>
            </a:pPr>
            <a:r>
              <a:rPr lang="en-US" sz="700" dirty="0">
                <a:solidFill>
                  <a:srgbClr val="3B4E4E"/>
                </a:solidFill>
                <a:latin typeface="Overpass Light" pitchFamily="34" charset="0"/>
                <a:ea typeface="Overpass Light" pitchFamily="34" charset="-122"/>
                <a:cs typeface="Overpass Light" pitchFamily="34" charset="-120"/>
              </a:rPr>
              <a:t>≥1.55m</a:t>
            </a:r>
            <a:endParaRPr lang="en-US" sz="700" dirty="0"/>
          </a:p>
        </p:txBody>
      </p:sp>
      <p:sp>
        <p:nvSpPr>
          <p:cNvPr id="19" name="Text 16"/>
          <p:cNvSpPr/>
          <p:nvPr/>
        </p:nvSpPr>
        <p:spPr>
          <a:xfrm>
            <a:off x="6728147" y="3030513"/>
            <a:ext cx="2254002" cy="147712"/>
          </a:xfrm>
          <a:prstGeom prst="rect">
            <a:avLst/>
          </a:prstGeom>
          <a:noFill/>
          <a:ln/>
        </p:spPr>
        <p:txBody>
          <a:bodyPr wrap="none" lIns="0" tIns="0" rIns="0" bIns="0" rtlCol="0" anchor="t"/>
          <a:lstStyle/>
          <a:p>
            <a:pPr marL="0" indent="0" algn="l">
              <a:lnSpc>
                <a:spcPct val="130000"/>
              </a:lnSpc>
              <a:buNone/>
            </a:pPr>
            <a:r>
              <a:rPr lang="en-US" sz="700" dirty="0">
                <a:solidFill>
                  <a:srgbClr val="3B4E4E"/>
                </a:solidFill>
                <a:latin typeface="Overpass Light" pitchFamily="34" charset="0"/>
                <a:ea typeface="Overpass Light" pitchFamily="34" charset="-122"/>
                <a:cs typeface="Overpass Light" pitchFamily="34" charset="-120"/>
              </a:rPr>
              <a:t>Grow faster than tourist numbers</a:t>
            </a:r>
            <a:endParaRPr lang="en-US" sz="700" dirty="0"/>
          </a:p>
        </p:txBody>
      </p:sp>
      <p:sp>
        <p:nvSpPr>
          <p:cNvPr id="20" name="Text 17"/>
          <p:cNvSpPr/>
          <p:nvPr/>
        </p:nvSpPr>
        <p:spPr>
          <a:xfrm>
            <a:off x="619199" y="3322886"/>
            <a:ext cx="2254002" cy="147712"/>
          </a:xfrm>
          <a:prstGeom prst="rect">
            <a:avLst/>
          </a:prstGeom>
          <a:noFill/>
          <a:ln/>
        </p:spPr>
        <p:txBody>
          <a:bodyPr wrap="none" lIns="0" tIns="0" rIns="0" bIns="0" rtlCol="0" anchor="t"/>
          <a:lstStyle/>
          <a:p>
            <a:pPr marL="0" indent="0" algn="l">
              <a:lnSpc>
                <a:spcPct val="130000"/>
              </a:lnSpc>
              <a:buNone/>
            </a:pPr>
            <a:r>
              <a:rPr lang="en-US" sz="700" dirty="0">
                <a:solidFill>
                  <a:srgbClr val="3B4E4E"/>
                </a:solidFill>
                <a:latin typeface="Overpass Light" pitchFamily="34" charset="0"/>
                <a:ea typeface="Overpass Light" pitchFamily="34" charset="-122"/>
                <a:cs typeface="Overpass Light" pitchFamily="34" charset="-120"/>
              </a:rPr>
              <a:t>Average Length of Stay</a:t>
            </a:r>
            <a:endParaRPr lang="en-US" sz="700" dirty="0"/>
          </a:p>
        </p:txBody>
      </p:sp>
      <p:sp>
        <p:nvSpPr>
          <p:cNvPr id="21" name="Text 18"/>
          <p:cNvSpPr/>
          <p:nvPr/>
        </p:nvSpPr>
        <p:spPr>
          <a:xfrm>
            <a:off x="2657103" y="3322886"/>
            <a:ext cx="2251621" cy="147712"/>
          </a:xfrm>
          <a:prstGeom prst="rect">
            <a:avLst/>
          </a:prstGeom>
          <a:noFill/>
          <a:ln/>
        </p:spPr>
        <p:txBody>
          <a:bodyPr wrap="none" lIns="0" tIns="0" rIns="0" bIns="0" rtlCol="0" anchor="t"/>
          <a:lstStyle/>
          <a:p>
            <a:pPr marL="0" indent="0" algn="l">
              <a:lnSpc>
                <a:spcPct val="130000"/>
              </a:lnSpc>
              <a:buNone/>
            </a:pPr>
            <a:r>
              <a:rPr lang="en-US" sz="700" dirty="0">
                <a:solidFill>
                  <a:srgbClr val="3B4E4E"/>
                </a:solidFill>
                <a:latin typeface="Overpass Light" pitchFamily="34" charset="0"/>
                <a:ea typeface="Overpass Light" pitchFamily="34" charset="-122"/>
                <a:cs typeface="Overpass Light" pitchFamily="34" charset="-120"/>
              </a:rPr>
              <a:t>2,25</a:t>
            </a:r>
            <a:endParaRPr lang="en-US" sz="700" dirty="0"/>
          </a:p>
        </p:txBody>
      </p:sp>
      <p:sp>
        <p:nvSpPr>
          <p:cNvPr id="22" name="Text 19"/>
          <p:cNvSpPr/>
          <p:nvPr/>
        </p:nvSpPr>
        <p:spPr>
          <a:xfrm>
            <a:off x="4692625" y="3322886"/>
            <a:ext cx="2251621" cy="147712"/>
          </a:xfrm>
          <a:prstGeom prst="rect">
            <a:avLst/>
          </a:prstGeom>
          <a:noFill/>
          <a:ln/>
        </p:spPr>
        <p:txBody>
          <a:bodyPr wrap="none" lIns="0" tIns="0" rIns="0" bIns="0" rtlCol="0" anchor="t"/>
          <a:lstStyle/>
          <a:p>
            <a:pPr marL="0" indent="0" algn="l">
              <a:lnSpc>
                <a:spcPct val="130000"/>
              </a:lnSpc>
              <a:buNone/>
            </a:pPr>
            <a:r>
              <a:rPr lang="en-US" sz="700" dirty="0">
                <a:solidFill>
                  <a:srgbClr val="3B4E4E"/>
                </a:solidFill>
                <a:latin typeface="Overpass Light" pitchFamily="34" charset="0"/>
                <a:ea typeface="Overpass Light" pitchFamily="34" charset="-122"/>
                <a:cs typeface="Overpass Light" pitchFamily="34" charset="-120"/>
              </a:rPr>
              <a:t>≥2,50</a:t>
            </a:r>
            <a:endParaRPr lang="en-US" sz="700" dirty="0"/>
          </a:p>
        </p:txBody>
      </p:sp>
      <p:sp>
        <p:nvSpPr>
          <p:cNvPr id="23" name="Text 20"/>
          <p:cNvSpPr/>
          <p:nvPr/>
        </p:nvSpPr>
        <p:spPr>
          <a:xfrm>
            <a:off x="6728147" y="3322886"/>
            <a:ext cx="2254002" cy="147712"/>
          </a:xfrm>
          <a:prstGeom prst="rect">
            <a:avLst/>
          </a:prstGeom>
          <a:noFill/>
          <a:ln/>
        </p:spPr>
        <p:txBody>
          <a:bodyPr wrap="none" lIns="0" tIns="0" rIns="0" bIns="0" rtlCol="0" anchor="t"/>
          <a:lstStyle/>
          <a:p>
            <a:pPr marL="0" indent="0" algn="l">
              <a:lnSpc>
                <a:spcPct val="130000"/>
              </a:lnSpc>
              <a:buNone/>
            </a:pPr>
            <a:r>
              <a:rPr lang="en-US" sz="700" dirty="0">
                <a:solidFill>
                  <a:srgbClr val="3B4E4E"/>
                </a:solidFill>
                <a:latin typeface="Overpass Light" pitchFamily="34" charset="0"/>
                <a:ea typeface="Overpass Light" pitchFamily="34" charset="-122"/>
                <a:cs typeface="Overpass Light" pitchFamily="34" charset="-120"/>
              </a:rPr>
              <a:t>At least +0.25 nights</a:t>
            </a:r>
            <a:endParaRPr lang="en-US" sz="700" dirty="0"/>
          </a:p>
        </p:txBody>
      </p:sp>
      <p:sp>
        <p:nvSpPr>
          <p:cNvPr id="24" name="Text 21"/>
          <p:cNvSpPr/>
          <p:nvPr/>
        </p:nvSpPr>
        <p:spPr>
          <a:xfrm>
            <a:off x="619199" y="3615258"/>
            <a:ext cx="2254002" cy="147712"/>
          </a:xfrm>
          <a:prstGeom prst="rect">
            <a:avLst/>
          </a:prstGeom>
          <a:noFill/>
          <a:ln/>
        </p:spPr>
        <p:txBody>
          <a:bodyPr wrap="none" lIns="0" tIns="0" rIns="0" bIns="0" rtlCol="0" anchor="t"/>
          <a:lstStyle/>
          <a:p>
            <a:pPr marL="0" indent="0" algn="l">
              <a:lnSpc>
                <a:spcPct val="130000"/>
              </a:lnSpc>
              <a:buNone/>
            </a:pPr>
            <a:r>
              <a:rPr lang="en-US" sz="700" dirty="0">
                <a:solidFill>
                  <a:srgbClr val="3B4E4E"/>
                </a:solidFill>
                <a:latin typeface="Overpass Light" pitchFamily="34" charset="0"/>
                <a:ea typeface="Overpass Light" pitchFamily="34" charset="-122"/>
                <a:cs typeface="Overpass Light" pitchFamily="34" charset="-120"/>
              </a:rPr>
              <a:t>Foreign Tourist Share</a:t>
            </a:r>
            <a:endParaRPr lang="en-US" sz="700" dirty="0"/>
          </a:p>
        </p:txBody>
      </p:sp>
      <p:sp>
        <p:nvSpPr>
          <p:cNvPr id="25" name="Text 22"/>
          <p:cNvSpPr/>
          <p:nvPr/>
        </p:nvSpPr>
        <p:spPr>
          <a:xfrm>
            <a:off x="2657103" y="3615258"/>
            <a:ext cx="2251621" cy="147712"/>
          </a:xfrm>
          <a:prstGeom prst="rect">
            <a:avLst/>
          </a:prstGeom>
          <a:noFill/>
          <a:ln/>
        </p:spPr>
        <p:txBody>
          <a:bodyPr wrap="none" lIns="0" tIns="0" rIns="0" bIns="0" rtlCol="0" anchor="t"/>
          <a:lstStyle/>
          <a:p>
            <a:pPr marL="0" indent="0" algn="l">
              <a:lnSpc>
                <a:spcPct val="130000"/>
              </a:lnSpc>
              <a:buNone/>
            </a:pPr>
            <a:r>
              <a:rPr lang="en-US" sz="700" dirty="0">
                <a:solidFill>
                  <a:srgbClr val="3B4E4E"/>
                </a:solidFill>
                <a:latin typeface="Overpass Light" pitchFamily="34" charset="0"/>
                <a:ea typeface="Overpass Light" pitchFamily="34" charset="-122"/>
                <a:cs typeface="Overpass Light" pitchFamily="34" charset="-120"/>
              </a:rPr>
              <a:t>10,9 %</a:t>
            </a:r>
            <a:endParaRPr lang="en-US" sz="700" dirty="0"/>
          </a:p>
        </p:txBody>
      </p:sp>
      <p:sp>
        <p:nvSpPr>
          <p:cNvPr id="26" name="Text 23"/>
          <p:cNvSpPr/>
          <p:nvPr/>
        </p:nvSpPr>
        <p:spPr>
          <a:xfrm>
            <a:off x="4692625" y="3615258"/>
            <a:ext cx="2251621" cy="147712"/>
          </a:xfrm>
          <a:prstGeom prst="rect">
            <a:avLst/>
          </a:prstGeom>
          <a:noFill/>
          <a:ln/>
        </p:spPr>
        <p:txBody>
          <a:bodyPr wrap="none" lIns="0" tIns="0" rIns="0" bIns="0" rtlCol="0" anchor="t"/>
          <a:lstStyle/>
          <a:p>
            <a:pPr marL="0" indent="0" algn="l">
              <a:lnSpc>
                <a:spcPct val="130000"/>
              </a:lnSpc>
              <a:buNone/>
            </a:pPr>
            <a:r>
              <a:rPr lang="en-US" sz="700" dirty="0">
                <a:solidFill>
                  <a:srgbClr val="3B4E4E"/>
                </a:solidFill>
                <a:latin typeface="Overpass Light" pitchFamily="34" charset="0"/>
                <a:ea typeface="Overpass Light" pitchFamily="34" charset="-122"/>
                <a:cs typeface="Overpass Light" pitchFamily="34" charset="-120"/>
              </a:rPr>
              <a:t>≥15 %</a:t>
            </a:r>
            <a:endParaRPr lang="en-US" sz="700" dirty="0"/>
          </a:p>
        </p:txBody>
      </p:sp>
      <p:sp>
        <p:nvSpPr>
          <p:cNvPr id="27" name="Text 24"/>
          <p:cNvSpPr/>
          <p:nvPr/>
        </p:nvSpPr>
        <p:spPr>
          <a:xfrm>
            <a:off x="6728147" y="3615258"/>
            <a:ext cx="2254002" cy="147712"/>
          </a:xfrm>
          <a:prstGeom prst="rect">
            <a:avLst/>
          </a:prstGeom>
          <a:noFill/>
          <a:ln/>
        </p:spPr>
        <p:txBody>
          <a:bodyPr wrap="none" lIns="0" tIns="0" rIns="0" bIns="0" rtlCol="0" anchor="t"/>
          <a:lstStyle/>
          <a:p>
            <a:pPr marL="0" indent="0" algn="l">
              <a:lnSpc>
                <a:spcPct val="130000"/>
              </a:lnSpc>
              <a:buNone/>
            </a:pPr>
            <a:r>
              <a:rPr lang="en-US" sz="700" dirty="0">
                <a:solidFill>
                  <a:srgbClr val="3B4E4E"/>
                </a:solidFill>
                <a:latin typeface="Overpass Light" pitchFamily="34" charset="0"/>
                <a:ea typeface="Overpass Light" pitchFamily="34" charset="-122"/>
                <a:cs typeface="Overpass Light" pitchFamily="34" charset="-120"/>
              </a:rPr>
              <a:t>Market diversification</a:t>
            </a:r>
            <a:endParaRPr lang="en-US" sz="700" dirty="0"/>
          </a:p>
        </p:txBody>
      </p:sp>
      <p:sp>
        <p:nvSpPr>
          <p:cNvPr id="28" name="Text 25"/>
          <p:cNvSpPr/>
          <p:nvPr/>
        </p:nvSpPr>
        <p:spPr>
          <a:xfrm>
            <a:off x="619199" y="3907631"/>
            <a:ext cx="2254002" cy="147712"/>
          </a:xfrm>
          <a:prstGeom prst="rect">
            <a:avLst/>
          </a:prstGeom>
          <a:noFill/>
          <a:ln/>
        </p:spPr>
        <p:txBody>
          <a:bodyPr wrap="none" lIns="0" tIns="0" rIns="0" bIns="0" rtlCol="0" anchor="t"/>
          <a:lstStyle/>
          <a:p>
            <a:pPr marL="0" indent="0" algn="l">
              <a:lnSpc>
                <a:spcPct val="130000"/>
              </a:lnSpc>
              <a:buNone/>
            </a:pPr>
            <a:r>
              <a:rPr lang="en-US" sz="700" dirty="0">
                <a:solidFill>
                  <a:srgbClr val="3B4E4E"/>
                </a:solidFill>
                <a:latin typeface="Overpass Light" pitchFamily="34" charset="0"/>
                <a:ea typeface="Overpass Light" pitchFamily="34" charset="-122"/>
                <a:cs typeface="Overpass Light" pitchFamily="34" charset="-120"/>
              </a:rPr>
              <a:t>Jun.–Aug. Tourist Share</a:t>
            </a:r>
            <a:endParaRPr lang="en-US" sz="700" dirty="0"/>
          </a:p>
        </p:txBody>
      </p:sp>
      <p:sp>
        <p:nvSpPr>
          <p:cNvPr id="29" name="Text 26"/>
          <p:cNvSpPr/>
          <p:nvPr/>
        </p:nvSpPr>
        <p:spPr>
          <a:xfrm>
            <a:off x="2657103" y="3907631"/>
            <a:ext cx="2251621" cy="147712"/>
          </a:xfrm>
          <a:prstGeom prst="rect">
            <a:avLst/>
          </a:prstGeom>
          <a:noFill/>
          <a:ln/>
        </p:spPr>
        <p:txBody>
          <a:bodyPr wrap="none" lIns="0" tIns="0" rIns="0" bIns="0" rtlCol="0" anchor="t"/>
          <a:lstStyle/>
          <a:p>
            <a:pPr marL="0" indent="0" algn="l">
              <a:lnSpc>
                <a:spcPct val="130000"/>
              </a:lnSpc>
              <a:buNone/>
            </a:pPr>
            <a:r>
              <a:rPr lang="en-US" sz="700" dirty="0">
                <a:solidFill>
                  <a:srgbClr val="3B4E4E"/>
                </a:solidFill>
                <a:latin typeface="Overpass Light" pitchFamily="34" charset="0"/>
                <a:ea typeface="Overpass Light" pitchFamily="34" charset="-122"/>
                <a:cs typeface="Overpass Light" pitchFamily="34" charset="-120"/>
              </a:rPr>
              <a:t>40,9 %</a:t>
            </a:r>
            <a:endParaRPr lang="en-US" sz="700" dirty="0"/>
          </a:p>
        </p:txBody>
      </p:sp>
      <p:sp>
        <p:nvSpPr>
          <p:cNvPr id="30" name="Text 27"/>
          <p:cNvSpPr/>
          <p:nvPr/>
        </p:nvSpPr>
        <p:spPr>
          <a:xfrm>
            <a:off x="4692625" y="3907631"/>
            <a:ext cx="2251621" cy="147712"/>
          </a:xfrm>
          <a:prstGeom prst="rect">
            <a:avLst/>
          </a:prstGeom>
          <a:noFill/>
          <a:ln/>
        </p:spPr>
        <p:txBody>
          <a:bodyPr wrap="none" lIns="0" tIns="0" rIns="0" bIns="0" rtlCol="0" anchor="t"/>
          <a:lstStyle/>
          <a:p>
            <a:pPr marL="0" indent="0" algn="l">
              <a:lnSpc>
                <a:spcPct val="130000"/>
              </a:lnSpc>
              <a:buNone/>
            </a:pPr>
            <a:r>
              <a:rPr lang="en-US" sz="700" dirty="0">
                <a:solidFill>
                  <a:srgbClr val="3B4E4E"/>
                </a:solidFill>
                <a:latin typeface="Overpass Light" pitchFamily="34" charset="0"/>
                <a:ea typeface="Overpass Light" pitchFamily="34" charset="-122"/>
                <a:cs typeface="Overpass Light" pitchFamily="34" charset="-120"/>
              </a:rPr>
              <a:t>≤38 %</a:t>
            </a:r>
            <a:endParaRPr lang="en-US" sz="700" dirty="0"/>
          </a:p>
        </p:txBody>
      </p:sp>
      <p:sp>
        <p:nvSpPr>
          <p:cNvPr id="31" name="Text 28"/>
          <p:cNvSpPr/>
          <p:nvPr/>
        </p:nvSpPr>
        <p:spPr>
          <a:xfrm>
            <a:off x="6728147" y="3907631"/>
            <a:ext cx="2254002" cy="147712"/>
          </a:xfrm>
          <a:prstGeom prst="rect">
            <a:avLst/>
          </a:prstGeom>
          <a:noFill/>
          <a:ln/>
        </p:spPr>
        <p:txBody>
          <a:bodyPr wrap="none" lIns="0" tIns="0" rIns="0" bIns="0" rtlCol="0" anchor="t"/>
          <a:lstStyle/>
          <a:p>
            <a:pPr marL="0" indent="0" algn="l">
              <a:lnSpc>
                <a:spcPct val="130000"/>
              </a:lnSpc>
              <a:buNone/>
            </a:pPr>
            <a:r>
              <a:rPr lang="en-US" sz="700" dirty="0">
                <a:solidFill>
                  <a:srgbClr val="3B4E4E"/>
                </a:solidFill>
                <a:latin typeface="Overpass Light" pitchFamily="34" charset="0"/>
                <a:ea typeface="Overpass Light" pitchFamily="34" charset="-122"/>
                <a:cs typeface="Overpass Light" pitchFamily="34" charset="-120"/>
              </a:rPr>
              <a:t>Reducing seasonality</a:t>
            </a:r>
            <a:endParaRPr lang="en-US" sz="700" dirty="0"/>
          </a:p>
        </p:txBody>
      </p:sp>
      <p:sp>
        <p:nvSpPr>
          <p:cNvPr id="32" name="Text 29"/>
          <p:cNvSpPr/>
          <p:nvPr/>
        </p:nvSpPr>
        <p:spPr>
          <a:xfrm>
            <a:off x="619199" y="4200004"/>
            <a:ext cx="2254002" cy="147712"/>
          </a:xfrm>
          <a:prstGeom prst="rect">
            <a:avLst/>
          </a:prstGeom>
          <a:noFill/>
          <a:ln/>
        </p:spPr>
        <p:txBody>
          <a:bodyPr wrap="none" lIns="0" tIns="0" rIns="0" bIns="0" rtlCol="0" anchor="t"/>
          <a:lstStyle/>
          <a:p>
            <a:pPr marL="0" indent="0" algn="l">
              <a:lnSpc>
                <a:spcPct val="130000"/>
              </a:lnSpc>
              <a:buNone/>
            </a:pPr>
            <a:r>
              <a:rPr lang="en-US" sz="700" dirty="0">
                <a:solidFill>
                  <a:srgbClr val="3B4E4E"/>
                </a:solidFill>
                <a:latin typeface="Overpass Light" pitchFamily="34" charset="0"/>
                <a:ea typeface="Overpass Light" pitchFamily="34" charset="-122"/>
                <a:cs typeface="Overpass Light" pitchFamily="34" charset="-120"/>
              </a:rPr>
              <a:t>Off-season Overnight Share</a:t>
            </a:r>
            <a:endParaRPr lang="en-US" sz="700" dirty="0"/>
          </a:p>
        </p:txBody>
      </p:sp>
      <p:sp>
        <p:nvSpPr>
          <p:cNvPr id="33" name="Text 30"/>
          <p:cNvSpPr/>
          <p:nvPr/>
        </p:nvSpPr>
        <p:spPr>
          <a:xfrm>
            <a:off x="2657103" y="4200004"/>
            <a:ext cx="2251621" cy="147712"/>
          </a:xfrm>
          <a:prstGeom prst="rect">
            <a:avLst/>
          </a:prstGeom>
          <a:noFill/>
          <a:ln/>
        </p:spPr>
        <p:txBody>
          <a:bodyPr wrap="none" lIns="0" tIns="0" rIns="0" bIns="0" rtlCol="0" anchor="t"/>
          <a:lstStyle/>
          <a:p>
            <a:pPr marL="0" indent="0" algn="l">
              <a:lnSpc>
                <a:spcPct val="130000"/>
              </a:lnSpc>
              <a:buNone/>
            </a:pPr>
            <a:r>
              <a:rPr lang="en-US" sz="700" dirty="0">
                <a:solidFill>
                  <a:srgbClr val="3B4E4E"/>
                </a:solidFill>
                <a:latin typeface="Overpass Light" pitchFamily="34" charset="0"/>
                <a:ea typeface="Overpass Light" pitchFamily="34" charset="-122"/>
                <a:cs typeface="Overpass Light" pitchFamily="34" charset="-120"/>
              </a:rPr>
              <a:t>50,0 %</a:t>
            </a:r>
            <a:endParaRPr lang="en-US" sz="700" dirty="0"/>
          </a:p>
        </p:txBody>
      </p:sp>
      <p:sp>
        <p:nvSpPr>
          <p:cNvPr id="34" name="Text 31"/>
          <p:cNvSpPr/>
          <p:nvPr/>
        </p:nvSpPr>
        <p:spPr>
          <a:xfrm>
            <a:off x="4692625" y="4200004"/>
            <a:ext cx="2251621" cy="147712"/>
          </a:xfrm>
          <a:prstGeom prst="rect">
            <a:avLst/>
          </a:prstGeom>
          <a:noFill/>
          <a:ln/>
        </p:spPr>
        <p:txBody>
          <a:bodyPr wrap="none" lIns="0" tIns="0" rIns="0" bIns="0" rtlCol="0" anchor="t"/>
          <a:lstStyle/>
          <a:p>
            <a:pPr marL="0" indent="0" algn="l">
              <a:lnSpc>
                <a:spcPct val="130000"/>
              </a:lnSpc>
              <a:buNone/>
            </a:pPr>
            <a:r>
              <a:rPr lang="en-US" sz="700" dirty="0">
                <a:solidFill>
                  <a:srgbClr val="3B4E4E"/>
                </a:solidFill>
                <a:latin typeface="Overpass Light" pitchFamily="34" charset="0"/>
                <a:ea typeface="Overpass Light" pitchFamily="34" charset="-122"/>
                <a:cs typeface="Overpass Light" pitchFamily="34" charset="-120"/>
              </a:rPr>
              <a:t>≥55 %</a:t>
            </a:r>
            <a:endParaRPr lang="en-US" sz="700" dirty="0"/>
          </a:p>
        </p:txBody>
      </p:sp>
      <p:sp>
        <p:nvSpPr>
          <p:cNvPr id="35" name="Text 32"/>
          <p:cNvSpPr/>
          <p:nvPr/>
        </p:nvSpPr>
        <p:spPr>
          <a:xfrm>
            <a:off x="6728147" y="4200004"/>
            <a:ext cx="2254002" cy="147712"/>
          </a:xfrm>
          <a:prstGeom prst="rect">
            <a:avLst/>
          </a:prstGeom>
          <a:noFill/>
          <a:ln/>
        </p:spPr>
        <p:txBody>
          <a:bodyPr wrap="none" lIns="0" tIns="0" rIns="0" bIns="0" rtlCol="0" anchor="t"/>
          <a:lstStyle/>
          <a:p>
            <a:pPr marL="0" indent="0" algn="l">
              <a:lnSpc>
                <a:spcPct val="130000"/>
              </a:lnSpc>
              <a:buNone/>
            </a:pPr>
            <a:r>
              <a:rPr lang="en-US" sz="700" dirty="0">
                <a:solidFill>
                  <a:srgbClr val="3B4E4E"/>
                </a:solidFill>
                <a:latin typeface="Overpass Light" pitchFamily="34" charset="0"/>
                <a:ea typeface="Overpass Light" pitchFamily="34" charset="-122"/>
                <a:cs typeface="Overpass Light" pitchFamily="34" charset="-120"/>
              </a:rPr>
              <a:t>Year-round demand</a:t>
            </a:r>
            <a:endParaRPr lang="en-US" sz="700" dirty="0"/>
          </a:p>
        </p:txBody>
      </p:sp>
      <p:sp>
        <p:nvSpPr>
          <p:cNvPr id="36" name="Text 33"/>
          <p:cNvSpPr/>
          <p:nvPr/>
        </p:nvSpPr>
        <p:spPr>
          <a:xfrm>
            <a:off x="619199" y="4492377"/>
            <a:ext cx="2254002" cy="147712"/>
          </a:xfrm>
          <a:prstGeom prst="rect">
            <a:avLst/>
          </a:prstGeom>
          <a:noFill/>
          <a:ln/>
        </p:spPr>
        <p:txBody>
          <a:bodyPr wrap="none" lIns="0" tIns="0" rIns="0" bIns="0" rtlCol="0" anchor="t"/>
          <a:lstStyle/>
          <a:p>
            <a:pPr marL="0" indent="0" algn="l">
              <a:lnSpc>
                <a:spcPct val="130000"/>
              </a:lnSpc>
              <a:buNone/>
            </a:pPr>
            <a:r>
              <a:rPr lang="en-US" sz="700" dirty="0">
                <a:solidFill>
                  <a:srgbClr val="3B4E4E"/>
                </a:solidFill>
                <a:latin typeface="Overpass Light" pitchFamily="34" charset="0"/>
                <a:ea typeface="Overpass Light" pitchFamily="34" charset="-122"/>
                <a:cs typeface="Overpass Light" pitchFamily="34" charset="-120"/>
              </a:rPr>
              <a:t>Bed Utilisation Rate</a:t>
            </a:r>
            <a:endParaRPr lang="en-US" sz="700" dirty="0"/>
          </a:p>
        </p:txBody>
      </p:sp>
      <p:sp>
        <p:nvSpPr>
          <p:cNvPr id="37" name="Text 34"/>
          <p:cNvSpPr/>
          <p:nvPr/>
        </p:nvSpPr>
        <p:spPr>
          <a:xfrm>
            <a:off x="2657103" y="4492377"/>
            <a:ext cx="2251621" cy="147712"/>
          </a:xfrm>
          <a:prstGeom prst="rect">
            <a:avLst/>
          </a:prstGeom>
          <a:noFill/>
          <a:ln/>
        </p:spPr>
        <p:txBody>
          <a:bodyPr wrap="none" lIns="0" tIns="0" rIns="0" bIns="0" rtlCol="0" anchor="t"/>
          <a:lstStyle/>
          <a:p>
            <a:pPr marL="0" indent="0" algn="l">
              <a:lnSpc>
                <a:spcPct val="130000"/>
              </a:lnSpc>
              <a:buNone/>
            </a:pPr>
            <a:r>
              <a:rPr lang="en-US" sz="700" dirty="0">
                <a:solidFill>
                  <a:srgbClr val="3B4E4E"/>
                </a:solidFill>
                <a:latin typeface="Overpass Light" pitchFamily="34" charset="0"/>
                <a:ea typeface="Overpass Light" pitchFamily="34" charset="-122"/>
                <a:cs typeface="Overpass Light" pitchFamily="34" charset="-120"/>
              </a:rPr>
              <a:t>~75 nights/bed</a:t>
            </a:r>
            <a:endParaRPr lang="en-US" sz="700" dirty="0"/>
          </a:p>
        </p:txBody>
      </p:sp>
      <p:sp>
        <p:nvSpPr>
          <p:cNvPr id="38" name="Text 35"/>
          <p:cNvSpPr/>
          <p:nvPr/>
        </p:nvSpPr>
        <p:spPr>
          <a:xfrm>
            <a:off x="4692625" y="4492377"/>
            <a:ext cx="2251621" cy="147712"/>
          </a:xfrm>
          <a:prstGeom prst="rect">
            <a:avLst/>
          </a:prstGeom>
          <a:noFill/>
          <a:ln/>
        </p:spPr>
        <p:txBody>
          <a:bodyPr wrap="none" lIns="0" tIns="0" rIns="0" bIns="0" rtlCol="0" anchor="t"/>
          <a:lstStyle/>
          <a:p>
            <a:pPr marL="0" indent="0" algn="l">
              <a:lnSpc>
                <a:spcPct val="130000"/>
              </a:lnSpc>
              <a:buNone/>
            </a:pPr>
            <a:r>
              <a:rPr lang="en-US" sz="700" dirty="0">
                <a:solidFill>
                  <a:srgbClr val="3B4E4E"/>
                </a:solidFill>
                <a:latin typeface="Overpass Light" pitchFamily="34" charset="0"/>
                <a:ea typeface="Overpass Light" pitchFamily="34" charset="-122"/>
                <a:cs typeface="Overpass Light" pitchFamily="34" charset="-120"/>
              </a:rPr>
              <a:t>Steady growth</a:t>
            </a:r>
            <a:endParaRPr lang="en-US" sz="700" dirty="0"/>
          </a:p>
        </p:txBody>
      </p:sp>
      <p:sp>
        <p:nvSpPr>
          <p:cNvPr id="39" name="Text 36"/>
          <p:cNvSpPr/>
          <p:nvPr/>
        </p:nvSpPr>
        <p:spPr>
          <a:xfrm>
            <a:off x="6728147" y="4492377"/>
            <a:ext cx="2254002" cy="147712"/>
          </a:xfrm>
          <a:prstGeom prst="rect">
            <a:avLst/>
          </a:prstGeom>
          <a:noFill/>
          <a:ln/>
        </p:spPr>
        <p:txBody>
          <a:bodyPr wrap="none" lIns="0" tIns="0" rIns="0" bIns="0" rtlCol="0" anchor="t"/>
          <a:lstStyle/>
          <a:p>
            <a:pPr marL="0" indent="0" algn="l">
              <a:lnSpc>
                <a:spcPct val="130000"/>
              </a:lnSpc>
              <a:buNone/>
            </a:pPr>
            <a:r>
              <a:rPr lang="en-US" sz="700" dirty="0">
                <a:solidFill>
                  <a:srgbClr val="3B4E4E"/>
                </a:solidFill>
                <a:latin typeface="Overpass Light" pitchFamily="34" charset="0"/>
                <a:ea typeface="Overpass Light" pitchFamily="34" charset="-122"/>
                <a:cs typeface="Overpass Light" pitchFamily="34" charset="-120"/>
              </a:rPr>
              <a:t>Capacity efficiency</a:t>
            </a:r>
            <a:endParaRPr lang="en-US" sz="7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Text 0"/>
          <p:cNvSpPr/>
          <p:nvPr/>
        </p:nvSpPr>
        <p:spPr>
          <a:xfrm>
            <a:off x="3925119" y="636836"/>
            <a:ext cx="4722763" cy="775097"/>
          </a:xfrm>
          <a:prstGeom prst="rect">
            <a:avLst/>
          </a:prstGeom>
          <a:noFill/>
          <a:ln/>
        </p:spPr>
        <p:txBody>
          <a:bodyPr wrap="square" lIns="0" tIns="0" rIns="0" bIns="0" rtlCol="0" anchor="t">
            <a:normAutofit/>
          </a:bodyPr>
          <a:lstStyle/>
          <a:p>
            <a:pPr marL="0" indent="0" algn="l">
              <a:lnSpc>
                <a:spcPct val="104000"/>
              </a:lnSpc>
              <a:buNone/>
            </a:pPr>
            <a:r>
              <a:rPr lang="en-US" sz="2400" b="1" dirty="0">
                <a:solidFill>
                  <a:srgbClr val="233939"/>
                </a:solidFill>
                <a:latin typeface="Syne Bold" pitchFamily="34" charset="0"/>
                <a:ea typeface="Syne Bold" pitchFamily="34" charset="-122"/>
                <a:cs typeface="Syne Bold" pitchFamily="34" charset="-120"/>
              </a:rPr>
              <a:t>12. Is Palanga Becoming a Year-Round Resort?</a:t>
            </a:r>
            <a:endParaRPr lang="en-US" sz="2400" dirty="0"/>
          </a:p>
        </p:txBody>
      </p:sp>
      <p:sp>
        <p:nvSpPr>
          <p:cNvPr id="4" name="Text 1"/>
          <p:cNvSpPr/>
          <p:nvPr/>
        </p:nvSpPr>
        <p:spPr>
          <a:xfrm>
            <a:off x="3925119" y="1597968"/>
            <a:ext cx="4722763"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Palanga already attracts significant tourist flows throughout the year, yet the concentration of overnight stays and longer visits in summer remains pronounced. It would be more accurate to say that Palanga </a:t>
            </a:r>
            <a:r>
              <a:rPr lang="en-US" sz="950" b="1" dirty="0">
                <a:solidFill>
                  <a:srgbClr val="3B4E4E"/>
                </a:solidFill>
                <a:latin typeface="Overpass Bold" pitchFamily="34" charset="0"/>
                <a:ea typeface="Overpass Bold" pitchFamily="34" charset="-122"/>
                <a:cs typeface="Overpass Bold" pitchFamily="34" charset="-120"/>
              </a:rPr>
              <a:t>is moving in the direction of a year-round resort</a:t>
            </a:r>
            <a:r>
              <a:rPr lang="en-US" sz="950" dirty="0">
                <a:solidFill>
                  <a:srgbClr val="3B4E4E"/>
                </a:solidFill>
                <a:latin typeface="Overpass Light" pitchFamily="34" charset="0"/>
                <a:ea typeface="Overpass Light" pitchFamily="34" charset="-122"/>
                <a:cs typeface="Overpass Light" pitchFamily="34" charset="-120"/>
              </a:rPr>
              <a:t>, but this transition is not yet complete.</a:t>
            </a:r>
            <a:endParaRPr lang="en-US" sz="950" dirty="0"/>
          </a:p>
        </p:txBody>
      </p:sp>
      <p:pic>
        <p:nvPicPr>
          <p:cNvPr id="5"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71627" y="2535138"/>
            <a:ext cx="186035" cy="186035"/>
          </a:xfrm>
          <a:prstGeom prst="rect">
            <a:avLst/>
          </a:prstGeom>
        </p:spPr>
      </p:pic>
      <p:sp>
        <p:nvSpPr>
          <p:cNvPr id="6" name="Text 2"/>
          <p:cNvSpPr/>
          <p:nvPr/>
        </p:nvSpPr>
        <p:spPr>
          <a:xfrm>
            <a:off x="4328145" y="2531343"/>
            <a:ext cx="1880815" cy="193849"/>
          </a:xfrm>
          <a:prstGeom prst="rect">
            <a:avLst/>
          </a:prstGeom>
          <a:noFill/>
          <a:ln/>
        </p:spPr>
        <p:txBody>
          <a:bodyPr wrap="none" lIns="0" tIns="0" rIns="0" bIns="0" rtlCol="0" anchor="t"/>
          <a:lstStyle/>
          <a:p>
            <a:pPr marL="0" indent="0" algn="l">
              <a:lnSpc>
                <a:spcPct val="104000"/>
              </a:lnSpc>
              <a:buNone/>
            </a:pPr>
            <a:r>
              <a:rPr lang="en-US" sz="1200" b="1" dirty="0">
                <a:solidFill>
                  <a:srgbClr val="3B4E4E"/>
                </a:solidFill>
                <a:latin typeface="Syne Bold" pitchFamily="34" charset="0"/>
                <a:ea typeface="Syne Bold" pitchFamily="34" charset="-122"/>
                <a:cs typeface="Syne Bold" pitchFamily="34" charset="-120"/>
              </a:rPr>
              <a:t>Domestic Market</a:t>
            </a:r>
            <a:endParaRPr lang="en-US" sz="1200" dirty="0"/>
          </a:p>
        </p:txBody>
      </p:sp>
      <p:sp>
        <p:nvSpPr>
          <p:cNvPr id="7" name="Text 3"/>
          <p:cNvSpPr/>
          <p:nvPr/>
        </p:nvSpPr>
        <p:spPr>
          <a:xfrm>
            <a:off x="4328145" y="2799606"/>
            <a:ext cx="1880815"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Will continue to be the primary source of stability, but its growth has natural limits.</a:t>
            </a:r>
            <a:endParaRPr lang="en-US" sz="950" dirty="0"/>
          </a:p>
        </p:txBody>
      </p:sp>
      <p:pic>
        <p:nvPicPr>
          <p:cNvPr id="8"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10474" y="2535138"/>
            <a:ext cx="186035" cy="186035"/>
          </a:xfrm>
          <a:prstGeom prst="rect">
            <a:avLst/>
          </a:prstGeom>
        </p:spPr>
      </p:pic>
      <p:sp>
        <p:nvSpPr>
          <p:cNvPr id="9" name="Text 4"/>
          <p:cNvSpPr/>
          <p:nvPr/>
        </p:nvSpPr>
        <p:spPr>
          <a:xfrm>
            <a:off x="6766992" y="2531343"/>
            <a:ext cx="1880890" cy="193849"/>
          </a:xfrm>
          <a:prstGeom prst="rect">
            <a:avLst/>
          </a:prstGeom>
          <a:noFill/>
          <a:ln/>
        </p:spPr>
        <p:txBody>
          <a:bodyPr wrap="none" lIns="0" tIns="0" rIns="0" bIns="0" rtlCol="0" anchor="t"/>
          <a:lstStyle/>
          <a:p>
            <a:pPr marL="0" indent="0" algn="l">
              <a:lnSpc>
                <a:spcPct val="104000"/>
              </a:lnSpc>
              <a:buNone/>
            </a:pPr>
            <a:r>
              <a:rPr lang="en-US" sz="1200" b="1" dirty="0">
                <a:solidFill>
                  <a:srgbClr val="3B4E4E"/>
                </a:solidFill>
                <a:latin typeface="Syne Bold" pitchFamily="34" charset="0"/>
                <a:ea typeface="Syne Bold" pitchFamily="34" charset="-122"/>
                <a:cs typeface="Syne Bold" pitchFamily="34" charset="-120"/>
              </a:rPr>
              <a:t>Foreign Markets</a:t>
            </a:r>
            <a:endParaRPr lang="en-US" sz="1200" dirty="0"/>
          </a:p>
        </p:txBody>
      </p:sp>
      <p:sp>
        <p:nvSpPr>
          <p:cNvPr id="10" name="Text 5"/>
          <p:cNvSpPr/>
          <p:nvPr/>
        </p:nvSpPr>
        <p:spPr>
          <a:xfrm>
            <a:off x="6766992" y="2799606"/>
            <a:ext cx="1880890"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Latvia, Poland, Estonia – greatest potential for scale. Germany, UK, Scandinavia – higher value and off-season opportunities.</a:t>
            </a:r>
            <a:endParaRPr lang="en-US" sz="950" dirty="0"/>
          </a:p>
        </p:txBody>
      </p:sp>
      <p:pic>
        <p:nvPicPr>
          <p:cNvPr id="11"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971627" y="3845272"/>
            <a:ext cx="186035" cy="186035"/>
          </a:xfrm>
          <a:prstGeom prst="rect">
            <a:avLst/>
          </a:prstGeom>
        </p:spPr>
      </p:pic>
      <p:sp>
        <p:nvSpPr>
          <p:cNvPr id="12" name="Text 6"/>
          <p:cNvSpPr/>
          <p:nvPr/>
        </p:nvSpPr>
        <p:spPr>
          <a:xfrm>
            <a:off x="4328145" y="3841477"/>
            <a:ext cx="4319736" cy="193849"/>
          </a:xfrm>
          <a:prstGeom prst="rect">
            <a:avLst/>
          </a:prstGeom>
          <a:noFill/>
          <a:ln/>
        </p:spPr>
        <p:txBody>
          <a:bodyPr wrap="none" lIns="0" tIns="0" rIns="0" bIns="0" rtlCol="0" anchor="t"/>
          <a:lstStyle/>
          <a:p>
            <a:pPr marL="0" indent="0" algn="l">
              <a:lnSpc>
                <a:spcPct val="104000"/>
              </a:lnSpc>
              <a:buNone/>
            </a:pPr>
            <a:r>
              <a:rPr lang="en-US" sz="1200" b="1" dirty="0">
                <a:solidFill>
                  <a:srgbClr val="3B4E4E"/>
                </a:solidFill>
                <a:latin typeface="Syne Bold" pitchFamily="34" charset="0"/>
                <a:ea typeface="Syne Bold" pitchFamily="34" charset="-122"/>
                <a:cs typeface="Syne Bold" pitchFamily="34" charset="-120"/>
              </a:rPr>
              <a:t>Climate Change</a:t>
            </a:r>
            <a:endParaRPr lang="en-US" sz="1200" dirty="0"/>
          </a:p>
        </p:txBody>
      </p:sp>
      <p:sp>
        <p:nvSpPr>
          <p:cNvPr id="13" name="Text 7"/>
          <p:cNvSpPr/>
          <p:nvPr/>
        </p:nvSpPr>
        <p:spPr>
          <a:xfrm>
            <a:off x="4328145" y="4109740"/>
            <a:ext cx="4319736"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Longer warm spring and autumn periods may expand active and nature tourism, but increase the need for weather-independent products.</a:t>
            </a:r>
            <a:endParaRPr lang="en-US" sz="9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496119" y="1098872"/>
            <a:ext cx="8151763" cy="387548"/>
          </a:xfrm>
          <a:prstGeom prst="rect">
            <a:avLst/>
          </a:prstGeom>
          <a:noFill/>
          <a:ln/>
        </p:spPr>
        <p:txBody>
          <a:bodyPr wrap="none" lIns="0" tIns="0" rIns="0" bIns="0" rtlCol="0" anchor="t"/>
          <a:lstStyle/>
          <a:p>
            <a:pPr marL="0" indent="0" algn="l">
              <a:lnSpc>
                <a:spcPct val="104000"/>
              </a:lnSpc>
              <a:buNone/>
            </a:pPr>
            <a:r>
              <a:rPr lang="en-US" sz="2400" b="1" dirty="0">
                <a:solidFill>
                  <a:srgbClr val="233939"/>
                </a:solidFill>
                <a:latin typeface="Syne Bold" pitchFamily="34" charset="0"/>
                <a:ea typeface="Syne Bold" pitchFamily="34" charset="-122"/>
                <a:cs typeface="Syne Bold" pitchFamily="34" charset="-120"/>
              </a:rPr>
              <a:t>Which Products Should Be Developed First?</a:t>
            </a:r>
            <a:endParaRPr lang="en-US" sz="2400" dirty="0"/>
          </a:p>
        </p:txBody>
      </p:sp>
      <p:pic>
        <p:nvPicPr>
          <p:cNvPr id="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1734443"/>
            <a:ext cx="310083" cy="310083"/>
          </a:xfrm>
          <a:prstGeom prst="rect">
            <a:avLst/>
          </a:prstGeom>
        </p:spPr>
      </p:pic>
      <p:sp>
        <p:nvSpPr>
          <p:cNvPr id="4" name="Text 1"/>
          <p:cNvSpPr/>
          <p:nvPr/>
        </p:nvSpPr>
        <p:spPr>
          <a:xfrm>
            <a:off x="496119" y="2199531"/>
            <a:ext cx="3998342" cy="193849"/>
          </a:xfrm>
          <a:prstGeom prst="rect">
            <a:avLst/>
          </a:prstGeom>
          <a:noFill/>
          <a:ln/>
        </p:spPr>
        <p:txBody>
          <a:bodyPr wrap="none" lIns="0" tIns="0" rIns="0" bIns="0" rtlCol="0" anchor="t"/>
          <a:lstStyle/>
          <a:p>
            <a:pPr marL="0" indent="0" algn="l">
              <a:lnSpc>
                <a:spcPct val="104000"/>
              </a:lnSpc>
              <a:buNone/>
            </a:pPr>
            <a:r>
              <a:rPr lang="en-US" sz="1200" b="1" dirty="0">
                <a:solidFill>
                  <a:srgbClr val="3B4E4E"/>
                </a:solidFill>
                <a:latin typeface="Syne Bold" pitchFamily="34" charset="0"/>
                <a:ea typeface="Syne Bold" pitchFamily="34" charset="-122"/>
                <a:cs typeface="Syne Bold" pitchFamily="34" charset="-120"/>
              </a:rPr>
              <a:t>Wellness and Medical Tourism</a:t>
            </a:r>
            <a:endParaRPr lang="en-US" sz="1200" dirty="0"/>
          </a:p>
        </p:txBody>
      </p:sp>
      <p:sp>
        <p:nvSpPr>
          <p:cNvPr id="5" name="Text 2"/>
          <p:cNvSpPr/>
          <p:nvPr/>
        </p:nvSpPr>
        <p:spPr>
          <a:xfrm>
            <a:off x="496119" y="2467794"/>
            <a:ext cx="399834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An integrated city-level offer, not merely the promotion of individual establishments.</a:t>
            </a:r>
            <a:endParaRPr lang="en-US" sz="950" dirty="0"/>
          </a:p>
        </p:txBody>
      </p:sp>
      <p:pic>
        <p:nvPicPr>
          <p:cNvPr id="6"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49465" y="1734443"/>
            <a:ext cx="310083" cy="310083"/>
          </a:xfrm>
          <a:prstGeom prst="rect">
            <a:avLst/>
          </a:prstGeom>
        </p:spPr>
      </p:pic>
      <p:sp>
        <p:nvSpPr>
          <p:cNvPr id="7" name="Text 3"/>
          <p:cNvSpPr/>
          <p:nvPr/>
        </p:nvSpPr>
        <p:spPr>
          <a:xfrm>
            <a:off x="4649465" y="2199531"/>
            <a:ext cx="3998416" cy="193849"/>
          </a:xfrm>
          <a:prstGeom prst="rect">
            <a:avLst/>
          </a:prstGeom>
          <a:noFill/>
          <a:ln/>
        </p:spPr>
        <p:txBody>
          <a:bodyPr wrap="none" lIns="0" tIns="0" rIns="0" bIns="0" rtlCol="0" anchor="t"/>
          <a:lstStyle/>
          <a:p>
            <a:pPr marL="0" indent="0" algn="l">
              <a:lnSpc>
                <a:spcPct val="104000"/>
              </a:lnSpc>
              <a:buNone/>
            </a:pPr>
            <a:r>
              <a:rPr lang="en-US" sz="1200" b="1" dirty="0">
                <a:solidFill>
                  <a:srgbClr val="3B4E4E"/>
                </a:solidFill>
                <a:latin typeface="Syne Bold" pitchFamily="34" charset="0"/>
                <a:ea typeface="Syne Bold" pitchFamily="34" charset="-122"/>
                <a:cs typeface="Syne Bold" pitchFamily="34" charset="-120"/>
              </a:rPr>
              <a:t>Sports Events and Training Camps</a:t>
            </a:r>
            <a:endParaRPr lang="en-US" sz="1200" dirty="0"/>
          </a:p>
        </p:txBody>
      </p:sp>
      <p:sp>
        <p:nvSpPr>
          <p:cNvPr id="8" name="Text 4"/>
          <p:cNvSpPr/>
          <p:nvPr/>
        </p:nvSpPr>
        <p:spPr>
          <a:xfrm>
            <a:off x="4649465" y="2467794"/>
            <a:ext cx="3998416" cy="198462"/>
          </a:xfrm>
          <a:prstGeom prst="rect">
            <a:avLst/>
          </a:prstGeom>
          <a:noFill/>
          <a:ln/>
        </p:spPr>
        <p:txBody>
          <a:bodyPr wrap="none" lIns="0" tIns="0" rIns="0" bIns="0" rtlCol="0" anchor="t"/>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Training camps and sporting competitions during the off-season.</a:t>
            </a:r>
            <a:endParaRPr lang="en-US" sz="950" dirty="0"/>
          </a:p>
        </p:txBody>
      </p:sp>
      <p:pic>
        <p:nvPicPr>
          <p:cNvPr id="9"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96119" y="3112740"/>
            <a:ext cx="310083" cy="310083"/>
          </a:xfrm>
          <a:prstGeom prst="rect">
            <a:avLst/>
          </a:prstGeom>
        </p:spPr>
      </p:pic>
      <p:sp>
        <p:nvSpPr>
          <p:cNvPr id="10" name="Text 5"/>
          <p:cNvSpPr/>
          <p:nvPr/>
        </p:nvSpPr>
        <p:spPr>
          <a:xfrm>
            <a:off x="496119" y="3577828"/>
            <a:ext cx="3998342" cy="193849"/>
          </a:xfrm>
          <a:prstGeom prst="rect">
            <a:avLst/>
          </a:prstGeom>
          <a:noFill/>
          <a:ln/>
        </p:spPr>
        <p:txBody>
          <a:bodyPr wrap="none" lIns="0" tIns="0" rIns="0" bIns="0" rtlCol="0" anchor="t"/>
          <a:lstStyle/>
          <a:p>
            <a:pPr marL="0" indent="0" algn="l">
              <a:lnSpc>
                <a:spcPct val="104000"/>
              </a:lnSpc>
              <a:buNone/>
            </a:pPr>
            <a:r>
              <a:rPr lang="en-US" sz="1200" b="1" dirty="0">
                <a:solidFill>
                  <a:srgbClr val="3B4E4E"/>
                </a:solidFill>
                <a:latin typeface="Syne Bold" pitchFamily="34" charset="0"/>
                <a:ea typeface="Syne Bold" pitchFamily="34" charset="-122"/>
                <a:cs typeface="Syne Bold" pitchFamily="34" charset="-120"/>
              </a:rPr>
              <a:t>Conference and Business Tourism</a:t>
            </a:r>
            <a:endParaRPr lang="en-US" sz="1200" dirty="0"/>
          </a:p>
        </p:txBody>
      </p:sp>
      <p:sp>
        <p:nvSpPr>
          <p:cNvPr id="11" name="Text 6"/>
          <p:cNvSpPr/>
          <p:nvPr/>
        </p:nvSpPr>
        <p:spPr>
          <a:xfrm>
            <a:off x="496119" y="3846091"/>
            <a:ext cx="3998342" cy="198462"/>
          </a:xfrm>
          <a:prstGeom prst="rect">
            <a:avLst/>
          </a:prstGeom>
          <a:noFill/>
          <a:ln/>
        </p:spPr>
        <p:txBody>
          <a:bodyPr wrap="none" lIns="0" tIns="0" rIns="0" bIns="0" rtlCol="0" anchor="t"/>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MICE events, workations, and longer-stay packages.</a:t>
            </a:r>
            <a:endParaRPr lang="en-US" sz="950" dirty="0"/>
          </a:p>
        </p:txBody>
      </p:sp>
      <p:pic>
        <p:nvPicPr>
          <p:cNvPr id="12"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649465" y="3112740"/>
            <a:ext cx="310083" cy="310083"/>
          </a:xfrm>
          <a:prstGeom prst="rect">
            <a:avLst/>
          </a:prstGeom>
        </p:spPr>
      </p:pic>
      <p:sp>
        <p:nvSpPr>
          <p:cNvPr id="13" name="Text 7"/>
          <p:cNvSpPr/>
          <p:nvPr/>
        </p:nvSpPr>
        <p:spPr>
          <a:xfrm>
            <a:off x="4649465" y="3577828"/>
            <a:ext cx="3998416" cy="193849"/>
          </a:xfrm>
          <a:prstGeom prst="rect">
            <a:avLst/>
          </a:prstGeom>
          <a:noFill/>
          <a:ln/>
        </p:spPr>
        <p:txBody>
          <a:bodyPr wrap="none" lIns="0" tIns="0" rIns="0" bIns="0" rtlCol="0" anchor="t"/>
          <a:lstStyle/>
          <a:p>
            <a:pPr marL="0" indent="0" algn="l">
              <a:lnSpc>
                <a:spcPct val="104000"/>
              </a:lnSpc>
              <a:buNone/>
            </a:pPr>
            <a:r>
              <a:rPr lang="en-US" sz="1200" b="1" dirty="0">
                <a:solidFill>
                  <a:srgbClr val="3B4E4E"/>
                </a:solidFill>
                <a:latin typeface="Syne Bold" pitchFamily="34" charset="0"/>
                <a:ea typeface="Syne Bold" pitchFamily="34" charset="-122"/>
                <a:cs typeface="Syne Bold" pitchFamily="34" charset="-120"/>
              </a:rPr>
              <a:t>Spring and Autumn Packages</a:t>
            </a:r>
            <a:endParaRPr lang="en-US" sz="1200" dirty="0"/>
          </a:p>
        </p:txBody>
      </p:sp>
      <p:sp>
        <p:nvSpPr>
          <p:cNvPr id="14" name="Text 8"/>
          <p:cNvSpPr/>
          <p:nvPr/>
        </p:nvSpPr>
        <p:spPr>
          <a:xfrm>
            <a:off x="4649465" y="3846091"/>
            <a:ext cx="3998416" cy="198462"/>
          </a:xfrm>
          <a:prstGeom prst="rect">
            <a:avLst/>
          </a:prstGeom>
          <a:noFill/>
          <a:ln/>
        </p:spPr>
        <p:txBody>
          <a:bodyPr wrap="none" lIns="0" tIns="0" rIns="0" bIns="0" rtlCol="0" anchor="t"/>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Nature, cycling, cultural, and gastronomic weekends.</a:t>
            </a:r>
            <a:endParaRPr lang="en-US" sz="9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43500"/>
          </a:xfrm>
          <a:prstGeom prst="rect">
            <a:avLst/>
          </a:prstGeom>
        </p:spPr>
      </p:pic>
      <p:sp>
        <p:nvSpPr>
          <p:cNvPr id="3" name="Text 0"/>
          <p:cNvSpPr/>
          <p:nvPr/>
        </p:nvSpPr>
        <p:spPr>
          <a:xfrm>
            <a:off x="496119" y="1099393"/>
            <a:ext cx="8151763" cy="387548"/>
          </a:xfrm>
          <a:prstGeom prst="rect">
            <a:avLst/>
          </a:prstGeom>
          <a:noFill/>
          <a:ln/>
        </p:spPr>
        <p:txBody>
          <a:bodyPr wrap="none" lIns="0" tIns="0" rIns="0" bIns="0" rtlCol="0" anchor="t"/>
          <a:lstStyle/>
          <a:p>
            <a:pPr marL="0" indent="0" algn="l">
              <a:lnSpc>
                <a:spcPct val="104000"/>
              </a:lnSpc>
              <a:buNone/>
            </a:pPr>
            <a:r>
              <a:rPr lang="en-US" sz="2400" b="1" dirty="0">
                <a:solidFill>
                  <a:srgbClr val="233939"/>
                </a:solidFill>
                <a:latin typeface="Syne Bold" pitchFamily="34" charset="0"/>
                <a:ea typeface="Syne Bold" pitchFamily="34" charset="-122"/>
                <a:cs typeface="Syne Bold" pitchFamily="34" charset="-120"/>
              </a:rPr>
              <a:t>Executive Summary: Key Findings</a:t>
            </a:r>
            <a:endParaRPr lang="en-US" sz="2400" dirty="0"/>
          </a:p>
        </p:txBody>
      </p:sp>
      <p:pic>
        <p:nvPicPr>
          <p:cNvPr id="4"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6119" y="1672977"/>
            <a:ext cx="2634555" cy="1537097"/>
          </a:xfrm>
          <a:prstGeom prst="rect">
            <a:avLst/>
          </a:prstGeom>
        </p:spPr>
      </p:pic>
      <p:sp>
        <p:nvSpPr>
          <p:cNvPr id="5" name="Text 1"/>
          <p:cNvSpPr/>
          <p:nvPr/>
        </p:nvSpPr>
        <p:spPr>
          <a:xfrm>
            <a:off x="691530" y="1811238"/>
            <a:ext cx="2300883" cy="193849"/>
          </a:xfrm>
          <a:prstGeom prst="rect">
            <a:avLst/>
          </a:prstGeom>
          <a:noFill/>
          <a:ln/>
        </p:spPr>
        <p:txBody>
          <a:bodyPr wrap="none" lIns="0" tIns="0" rIns="0" bIns="0" rtlCol="0" anchor="t"/>
          <a:lstStyle/>
          <a:p>
            <a:pPr marL="0" indent="0" algn="l">
              <a:lnSpc>
                <a:spcPct val="104000"/>
              </a:lnSpc>
              <a:buNone/>
            </a:pPr>
            <a:r>
              <a:rPr lang="en-US" sz="1200" b="1" dirty="0">
                <a:solidFill>
                  <a:srgbClr val="3B4E4E"/>
                </a:solidFill>
                <a:latin typeface="Syne Bold" pitchFamily="34" charset="0"/>
                <a:ea typeface="Syne Bold" pitchFamily="34" charset="-122"/>
                <a:cs typeface="Syne Bold" pitchFamily="34" charset="-120"/>
              </a:rPr>
              <a:t>Quantitative Leadership</a:t>
            </a:r>
            <a:endParaRPr lang="en-US" sz="1200" dirty="0"/>
          </a:p>
        </p:txBody>
      </p:sp>
      <p:sp>
        <p:nvSpPr>
          <p:cNvPr id="6" name="Text 2"/>
          <p:cNvSpPr/>
          <p:nvPr/>
        </p:nvSpPr>
        <p:spPr>
          <a:xfrm>
            <a:off x="691530" y="2079501"/>
            <a:ext cx="2300883"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Palanga led among Lithuanian resorts in 2025, yet Druskininkai trailed by only 2.4%. Leadership must be assessed alongside overnight stays, length of stay, and the share of foreign tourists.</a:t>
            </a:r>
            <a:endParaRPr lang="en-US" sz="950" dirty="0"/>
          </a:p>
        </p:txBody>
      </p:sp>
      <p:pic>
        <p:nvPicPr>
          <p:cNvPr id="7"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254648" y="1672977"/>
            <a:ext cx="2634630" cy="1537097"/>
          </a:xfrm>
          <a:prstGeom prst="rect">
            <a:avLst/>
          </a:prstGeom>
        </p:spPr>
      </p:pic>
      <p:sp>
        <p:nvSpPr>
          <p:cNvPr id="8" name="Text 3"/>
          <p:cNvSpPr/>
          <p:nvPr/>
        </p:nvSpPr>
        <p:spPr>
          <a:xfrm>
            <a:off x="3450059" y="1811238"/>
            <a:ext cx="2300957" cy="193849"/>
          </a:xfrm>
          <a:prstGeom prst="rect">
            <a:avLst/>
          </a:prstGeom>
          <a:noFill/>
          <a:ln/>
        </p:spPr>
        <p:txBody>
          <a:bodyPr wrap="none" lIns="0" tIns="0" rIns="0" bIns="0" rtlCol="0" anchor="t"/>
          <a:lstStyle/>
          <a:p>
            <a:pPr marL="0" indent="0" algn="l">
              <a:lnSpc>
                <a:spcPct val="104000"/>
              </a:lnSpc>
              <a:buNone/>
            </a:pPr>
            <a:r>
              <a:rPr lang="en-US" sz="1200" b="1" dirty="0">
                <a:solidFill>
                  <a:srgbClr val="3B4E4E"/>
                </a:solidFill>
                <a:latin typeface="Syne Bold" pitchFamily="34" charset="0"/>
                <a:ea typeface="Syne Bold" pitchFamily="34" charset="-122"/>
                <a:cs typeface="Syne Bold" pitchFamily="34" charset="-120"/>
              </a:rPr>
              <a:t>Structural Trend</a:t>
            </a:r>
            <a:endParaRPr lang="en-US" sz="1200" dirty="0"/>
          </a:p>
        </p:txBody>
      </p:sp>
      <p:sp>
        <p:nvSpPr>
          <p:cNvPr id="9" name="Text 4"/>
          <p:cNvSpPr/>
          <p:nvPr/>
        </p:nvSpPr>
        <p:spPr>
          <a:xfrm>
            <a:off x="3450059" y="2079501"/>
            <a:ext cx="2300957"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The number of overnight stays grew by only 34.4%, whilst tourist arrivals increased by 165.6%. Palanga is attracting more visits, but each tourist is staying for a shorter period.</a:t>
            </a:r>
            <a:endParaRPr lang="en-US" sz="950" dirty="0"/>
          </a:p>
        </p:txBody>
      </p:sp>
      <p:pic>
        <p:nvPicPr>
          <p:cNvPr id="10"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013252" y="1672977"/>
            <a:ext cx="2634555" cy="1537097"/>
          </a:xfrm>
          <a:prstGeom prst="rect">
            <a:avLst/>
          </a:prstGeom>
        </p:spPr>
      </p:pic>
      <p:sp>
        <p:nvSpPr>
          <p:cNvPr id="11" name="Text 5"/>
          <p:cNvSpPr/>
          <p:nvPr/>
        </p:nvSpPr>
        <p:spPr>
          <a:xfrm>
            <a:off x="6208663" y="1811238"/>
            <a:ext cx="2300883" cy="193849"/>
          </a:xfrm>
          <a:prstGeom prst="rect">
            <a:avLst/>
          </a:prstGeom>
          <a:noFill/>
          <a:ln/>
        </p:spPr>
        <p:txBody>
          <a:bodyPr wrap="none" lIns="0" tIns="0" rIns="0" bIns="0" rtlCol="0" anchor="t"/>
          <a:lstStyle/>
          <a:p>
            <a:pPr marL="0" indent="0" algn="l">
              <a:lnSpc>
                <a:spcPct val="104000"/>
              </a:lnSpc>
              <a:buNone/>
            </a:pPr>
            <a:r>
              <a:rPr lang="en-US" sz="1200" b="1" dirty="0">
                <a:solidFill>
                  <a:srgbClr val="3B4E4E"/>
                </a:solidFill>
                <a:latin typeface="Syne Bold" pitchFamily="34" charset="0"/>
                <a:ea typeface="Syne Bold" pitchFamily="34" charset="-122"/>
                <a:cs typeface="Syne Bold" pitchFamily="34" charset="-120"/>
              </a:rPr>
              <a:t>Strategic Priority to 2030</a:t>
            </a:r>
            <a:endParaRPr lang="en-US" sz="1200" dirty="0"/>
          </a:p>
        </p:txBody>
      </p:sp>
      <p:sp>
        <p:nvSpPr>
          <p:cNvPr id="12" name="Text 6"/>
          <p:cNvSpPr/>
          <p:nvPr/>
        </p:nvSpPr>
        <p:spPr>
          <a:xfrm>
            <a:off x="6208663" y="2079501"/>
            <a:ext cx="2300883"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To shift from increasing tourist numbers towards greater value per tourist: longer stays, more overnight stays during the off-season, and a higher share of foreign tourists.</a:t>
            </a:r>
            <a:endParaRPr lang="en-US" sz="950" dirty="0"/>
          </a:p>
        </p:txBody>
      </p:sp>
      <p:sp>
        <p:nvSpPr>
          <p:cNvPr id="13" name="Shape 7"/>
          <p:cNvSpPr/>
          <p:nvPr/>
        </p:nvSpPr>
        <p:spPr>
          <a:xfrm>
            <a:off x="496119" y="3349600"/>
            <a:ext cx="8151763" cy="694432"/>
          </a:xfrm>
          <a:prstGeom prst="roundRect">
            <a:avLst>
              <a:gd name="adj" fmla="val 7502"/>
            </a:avLst>
          </a:prstGeom>
          <a:solidFill>
            <a:srgbClr val="DDEEE6"/>
          </a:solidFill>
          <a:ln/>
        </p:spPr>
      </p:sp>
      <p:pic>
        <p:nvPicPr>
          <p:cNvPr id="14" name="Image 4" descr="preencoded.png"/>
          <p:cNvPicPr>
            <a:picLocks noChangeAspect="1"/>
          </p:cNvPicPr>
          <p:nvPr/>
        </p:nvPicPr>
        <p:blipFill>
          <a:blip r:embed="rId5"/>
          <a:stretch>
            <a:fillRect/>
          </a:stretch>
        </p:blipFill>
        <p:spPr>
          <a:xfrm>
            <a:off x="620092" y="3529385"/>
            <a:ext cx="155004" cy="123974"/>
          </a:xfrm>
          <a:prstGeom prst="rect">
            <a:avLst/>
          </a:prstGeom>
        </p:spPr>
      </p:pic>
      <p:sp>
        <p:nvSpPr>
          <p:cNvPr id="15" name="Text 8"/>
          <p:cNvSpPr/>
          <p:nvPr/>
        </p:nvSpPr>
        <p:spPr>
          <a:xfrm>
            <a:off x="899071" y="3504530"/>
            <a:ext cx="7624837"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000000"/>
                </a:solidFill>
                <a:latin typeface="Overpass Light" pitchFamily="34" charset="0"/>
                <a:ea typeface="Overpass Light" pitchFamily="34" charset="-122"/>
                <a:cs typeface="Overpass Light" pitchFamily="34" charset="-120"/>
              </a:rPr>
              <a:t>Key finding: Palanga is the leader in tourism scale, but further progress will depend on its ability to convert large supply into year-round economic value.</a:t>
            </a:r>
            <a:endParaRPr lang="en-US" sz="9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9144000" cy="5143500"/>
          </a:xfrm>
          <a:prstGeom prst="rect">
            <a:avLst/>
          </a:prstGeom>
        </p:spPr>
      </p:pic>
      <p:sp>
        <p:nvSpPr>
          <p:cNvPr id="3" name="Text 0"/>
          <p:cNvSpPr/>
          <p:nvPr/>
        </p:nvSpPr>
        <p:spPr>
          <a:xfrm>
            <a:off x="496119" y="1264667"/>
            <a:ext cx="8151763" cy="387548"/>
          </a:xfrm>
          <a:prstGeom prst="rect">
            <a:avLst/>
          </a:prstGeom>
          <a:noFill/>
          <a:ln/>
        </p:spPr>
        <p:txBody>
          <a:bodyPr wrap="none" lIns="0" tIns="0" rIns="0" bIns="0" rtlCol="0" anchor="t"/>
          <a:lstStyle/>
          <a:p>
            <a:pPr marL="0" indent="0" algn="l">
              <a:lnSpc>
                <a:spcPct val="104000"/>
              </a:lnSpc>
              <a:buNone/>
            </a:pPr>
            <a:endParaRPr lang="en-US" sz="2400" dirty="0"/>
          </a:p>
        </p:txBody>
      </p:sp>
      <p:sp>
        <p:nvSpPr>
          <p:cNvPr id="4" name="Text 1"/>
          <p:cNvSpPr/>
          <p:nvPr/>
        </p:nvSpPr>
        <p:spPr>
          <a:xfrm>
            <a:off x="496119" y="1949872"/>
            <a:ext cx="3924598" cy="1699320"/>
          </a:xfrm>
          <a:prstGeom prst="rect">
            <a:avLst/>
          </a:prstGeom>
          <a:noFill/>
          <a:ln/>
        </p:spPr>
        <p:txBody>
          <a:bodyPr wrap="square" lIns="0" tIns="0" rIns="0" bIns="0" rtlCol="0" anchor="t">
            <a:normAutofit/>
          </a:bodyPr>
          <a:lstStyle/>
          <a:p>
            <a:pPr marL="0" indent="0" algn="l">
              <a:lnSpc>
                <a:spcPct val="133000"/>
              </a:lnSpc>
              <a:spcAft>
                <a:spcPts val="850"/>
              </a:spcAft>
              <a:buNone/>
            </a:pPr>
            <a:r>
              <a:rPr lang="en-US" sz="950" dirty="0">
                <a:solidFill>
                  <a:srgbClr val="3B4E4E"/>
                </a:solidFill>
                <a:latin typeface="Overpass Light" pitchFamily="34" charset="0"/>
                <a:ea typeface="Overpass Light" pitchFamily="34" charset="-122"/>
                <a:cs typeface="Overpass Light" pitchFamily="34" charset="-120"/>
              </a:rPr>
              <a:t>The analysis was prepared using data summaries from the Official Statistics Portal compiled by Palanga TIC. It covers tourist flows, overnight stays, the structure of domestic and foreign tourists, accommodation capacity, and comparative indicators for four Lithuanian resorts.</a:t>
            </a:r>
            <a:endParaRPr lang="en-US" sz="950" dirty="0"/>
          </a:p>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The primary unit of analysis is a </a:t>
            </a:r>
            <a:r>
              <a:rPr lang="en-US" sz="950" b="1" dirty="0">
                <a:solidFill>
                  <a:srgbClr val="3B4E4E"/>
                </a:solidFill>
                <a:latin typeface="Overpass Bold" pitchFamily="34" charset="0"/>
                <a:ea typeface="Overpass Bold" pitchFamily="34" charset="-122"/>
                <a:cs typeface="Overpass Bold" pitchFamily="34" charset="-120"/>
              </a:rPr>
              <a:t>tourist who stayed in an officially registered accommodation establishment</a:t>
            </a:r>
            <a:r>
              <a:rPr lang="en-US" sz="950" dirty="0">
                <a:solidFill>
                  <a:srgbClr val="3B4E4E"/>
                </a:solidFill>
                <a:latin typeface="Overpass Light" pitchFamily="34" charset="0"/>
                <a:ea typeface="Overpass Light" pitchFamily="34" charset="-122"/>
                <a:cs typeface="Overpass Light" pitchFamily="34" charset="-120"/>
              </a:rPr>
              <a:t>. This data does not include day visitors and may not fully reflect informal short-term rentals.</a:t>
            </a:r>
            <a:endParaRPr lang="en-US" sz="950" dirty="0"/>
          </a:p>
        </p:txBody>
      </p:sp>
      <p:sp>
        <p:nvSpPr>
          <p:cNvPr id="5" name="Shape 2"/>
          <p:cNvSpPr/>
          <p:nvPr/>
        </p:nvSpPr>
        <p:spPr>
          <a:xfrm>
            <a:off x="4728046" y="1977777"/>
            <a:ext cx="1900312" cy="1761455"/>
          </a:xfrm>
          <a:prstGeom prst="roundRect">
            <a:avLst>
              <a:gd name="adj" fmla="val 2958"/>
            </a:avLst>
          </a:prstGeom>
          <a:solidFill>
            <a:srgbClr val="DDEEE6"/>
          </a:solidFill>
          <a:ln w="4763">
            <a:solidFill>
              <a:srgbClr val="C3D4CC"/>
            </a:solidFill>
            <a:prstDash val="solid"/>
          </a:ln>
        </p:spPr>
      </p:sp>
      <p:sp>
        <p:nvSpPr>
          <p:cNvPr id="6" name="Text 3"/>
          <p:cNvSpPr/>
          <p:nvPr/>
        </p:nvSpPr>
        <p:spPr>
          <a:xfrm>
            <a:off x="4856783" y="2106513"/>
            <a:ext cx="1642839" cy="387697"/>
          </a:xfrm>
          <a:prstGeom prst="rect">
            <a:avLst/>
          </a:prstGeom>
          <a:noFill/>
          <a:ln/>
        </p:spPr>
        <p:txBody>
          <a:bodyPr wrap="square" lIns="0" tIns="0" rIns="0" bIns="0" rtlCol="0" anchor="t">
            <a:normAutofit/>
          </a:bodyPr>
          <a:lstStyle/>
          <a:p>
            <a:pPr marL="0" indent="0" algn="l">
              <a:lnSpc>
                <a:spcPct val="104000"/>
              </a:lnSpc>
              <a:buNone/>
            </a:pPr>
            <a:r>
              <a:rPr lang="en-US" sz="1200" b="1" dirty="0">
                <a:solidFill>
                  <a:srgbClr val="3B4E4E"/>
                </a:solidFill>
                <a:latin typeface="Syne Bold" pitchFamily="34" charset="0"/>
                <a:ea typeface="Syne Bold" pitchFamily="34" charset="-122"/>
                <a:cs typeface="Syne Bold" pitchFamily="34" charset="-120"/>
              </a:rPr>
              <a:t>2024–2025 Fluctuations</a:t>
            </a:r>
            <a:endParaRPr lang="en-US" sz="1200" dirty="0"/>
          </a:p>
        </p:txBody>
      </p:sp>
      <p:sp>
        <p:nvSpPr>
          <p:cNvPr id="7" name="Text 4"/>
          <p:cNvSpPr/>
          <p:nvPr/>
        </p:nvSpPr>
        <p:spPr>
          <a:xfrm>
            <a:off x="4856783" y="2618184"/>
            <a:ext cx="1642839"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Exceptionally large – possible changes in statistical coverage and registration methodology must be taken into account.</a:t>
            </a:r>
            <a:endParaRPr lang="en-US" sz="950" dirty="0"/>
          </a:p>
        </p:txBody>
      </p:sp>
      <p:sp>
        <p:nvSpPr>
          <p:cNvPr id="8" name="Shape 5"/>
          <p:cNvSpPr/>
          <p:nvPr/>
        </p:nvSpPr>
        <p:spPr>
          <a:xfrm>
            <a:off x="6752332" y="1977777"/>
            <a:ext cx="1900312" cy="1761455"/>
          </a:xfrm>
          <a:prstGeom prst="roundRect">
            <a:avLst>
              <a:gd name="adj" fmla="val 2958"/>
            </a:avLst>
          </a:prstGeom>
          <a:solidFill>
            <a:srgbClr val="DDEEE6"/>
          </a:solidFill>
          <a:ln w="4763">
            <a:solidFill>
              <a:srgbClr val="C3D4CC"/>
            </a:solidFill>
            <a:prstDash val="solid"/>
          </a:ln>
        </p:spPr>
      </p:sp>
      <p:sp>
        <p:nvSpPr>
          <p:cNvPr id="9" name="Text 6"/>
          <p:cNvSpPr/>
          <p:nvPr/>
        </p:nvSpPr>
        <p:spPr>
          <a:xfrm>
            <a:off x="6881068" y="2106513"/>
            <a:ext cx="1642839" cy="193849"/>
          </a:xfrm>
          <a:prstGeom prst="rect">
            <a:avLst/>
          </a:prstGeom>
          <a:noFill/>
          <a:ln/>
        </p:spPr>
        <p:txBody>
          <a:bodyPr wrap="none" lIns="0" tIns="0" rIns="0" bIns="0" rtlCol="0" anchor="t"/>
          <a:lstStyle/>
          <a:p>
            <a:pPr marL="0" indent="0" algn="l">
              <a:lnSpc>
                <a:spcPct val="104000"/>
              </a:lnSpc>
              <a:buNone/>
            </a:pPr>
            <a:r>
              <a:rPr lang="en-US" sz="1200" b="1" dirty="0">
                <a:solidFill>
                  <a:srgbClr val="3B4E4E"/>
                </a:solidFill>
                <a:latin typeface="Syne Bold" pitchFamily="34" charset="0"/>
                <a:ea typeface="Syne Bold" pitchFamily="34" charset="-122"/>
                <a:cs typeface="Syne Bold" pitchFamily="34" charset="-120"/>
              </a:rPr>
              <a:t>Analytical Principle</a:t>
            </a:r>
            <a:endParaRPr lang="en-US" sz="1200" dirty="0"/>
          </a:p>
        </p:txBody>
      </p:sp>
      <p:sp>
        <p:nvSpPr>
          <p:cNvPr id="10" name="Text 7"/>
          <p:cNvSpPr/>
          <p:nvPr/>
        </p:nvSpPr>
        <p:spPr>
          <a:xfrm>
            <a:off x="6881068" y="2424336"/>
            <a:ext cx="1642839"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Conclusions are based on long-term trends and a combination of indicators, rather than single-year changes.</a:t>
            </a:r>
            <a:endParaRPr lang="en-US" sz="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496119" y="968648"/>
            <a:ext cx="4722763" cy="387548"/>
          </a:xfrm>
          <a:prstGeom prst="rect">
            <a:avLst/>
          </a:prstGeom>
          <a:noFill/>
          <a:ln/>
        </p:spPr>
        <p:txBody>
          <a:bodyPr wrap="none" lIns="0" tIns="0" rIns="0" bIns="0" rtlCol="0" anchor="t"/>
          <a:lstStyle/>
          <a:p>
            <a:pPr marL="0" indent="0" algn="l">
              <a:lnSpc>
                <a:spcPct val="104000"/>
              </a:lnSpc>
              <a:buNone/>
            </a:pPr>
            <a:r>
              <a:rPr lang="en-US" sz="2400" b="1" dirty="0">
                <a:solidFill>
                  <a:srgbClr val="233939"/>
                </a:solidFill>
                <a:latin typeface="Syne Bold" pitchFamily="34" charset="0"/>
                <a:ea typeface="Syne Bold" pitchFamily="34" charset="-122"/>
                <a:cs typeface="Syne Bold" pitchFamily="34" charset="-120"/>
              </a:rPr>
              <a:t>Summary</a:t>
            </a:r>
            <a:endParaRPr lang="en-US" sz="2400" dirty="0"/>
          </a:p>
        </p:txBody>
      </p:sp>
      <p:sp>
        <p:nvSpPr>
          <p:cNvPr id="4" name="Text 1"/>
          <p:cNvSpPr/>
          <p:nvPr/>
        </p:nvSpPr>
        <p:spPr>
          <a:xfrm>
            <a:off x="496119" y="1604218"/>
            <a:ext cx="2283842" cy="409352"/>
          </a:xfrm>
          <a:prstGeom prst="rect">
            <a:avLst/>
          </a:prstGeom>
          <a:noFill/>
          <a:ln/>
        </p:spPr>
        <p:txBody>
          <a:bodyPr wrap="none" lIns="0" tIns="0" rIns="0" bIns="0" rtlCol="0" anchor="t"/>
          <a:lstStyle/>
          <a:p>
            <a:pPr marL="0" indent="0" algn="ctr">
              <a:lnSpc>
                <a:spcPct val="83000"/>
              </a:lnSpc>
              <a:buNone/>
            </a:pPr>
            <a:r>
              <a:rPr lang="en-US" sz="3200" b="1" dirty="0">
                <a:solidFill>
                  <a:srgbClr val="3B4E4E"/>
                </a:solidFill>
                <a:latin typeface="Syne Bold" pitchFamily="34" charset="0"/>
                <a:ea typeface="Syne Bold" pitchFamily="34" charset="-122"/>
                <a:cs typeface="Syne Bold" pitchFamily="34" charset="-120"/>
              </a:rPr>
              <a:t>165,6%</a:t>
            </a:r>
            <a:endParaRPr lang="en-US" sz="3200" dirty="0"/>
          </a:p>
        </p:txBody>
      </p:sp>
      <p:sp>
        <p:nvSpPr>
          <p:cNvPr id="5" name="Text 2"/>
          <p:cNvSpPr/>
          <p:nvPr/>
        </p:nvSpPr>
        <p:spPr>
          <a:xfrm>
            <a:off x="496119" y="2168575"/>
            <a:ext cx="2283842" cy="193849"/>
          </a:xfrm>
          <a:prstGeom prst="rect">
            <a:avLst/>
          </a:prstGeom>
          <a:noFill/>
          <a:ln/>
        </p:spPr>
        <p:txBody>
          <a:bodyPr wrap="none" lIns="0" tIns="0" rIns="0" bIns="0" rtlCol="0" anchor="t"/>
          <a:lstStyle/>
          <a:p>
            <a:pPr marL="0" indent="0" algn="ctr">
              <a:lnSpc>
                <a:spcPct val="104000"/>
              </a:lnSpc>
              <a:buNone/>
            </a:pPr>
            <a:r>
              <a:rPr lang="en-US" sz="1200" b="1" dirty="0">
                <a:solidFill>
                  <a:srgbClr val="3B4E4E"/>
                </a:solidFill>
                <a:latin typeface="Syne Bold" pitchFamily="34" charset="0"/>
                <a:ea typeface="Syne Bold" pitchFamily="34" charset="-122"/>
                <a:cs typeface="Syne Bold" pitchFamily="34" charset="-120"/>
              </a:rPr>
              <a:t>Tourist Growth</a:t>
            </a:r>
            <a:endParaRPr lang="en-US" sz="1200" dirty="0"/>
          </a:p>
        </p:txBody>
      </p:sp>
      <p:sp>
        <p:nvSpPr>
          <p:cNvPr id="6" name="Text 3"/>
          <p:cNvSpPr/>
          <p:nvPr/>
        </p:nvSpPr>
        <p:spPr>
          <a:xfrm>
            <a:off x="496119" y="2436837"/>
            <a:ext cx="2283842" cy="198462"/>
          </a:xfrm>
          <a:prstGeom prst="rect">
            <a:avLst/>
          </a:prstGeom>
          <a:noFill/>
          <a:ln/>
        </p:spPr>
        <p:txBody>
          <a:bodyPr wrap="none" lIns="0" tIns="0" rIns="0" bIns="0" rtlCol="0" anchor="t"/>
          <a:lstStyle/>
          <a:p>
            <a:pPr marL="0" indent="0" algn="ctr">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From 198.7k (2012) to 527.9k (2025)</a:t>
            </a:r>
            <a:endParaRPr lang="en-US" sz="950" dirty="0"/>
          </a:p>
        </p:txBody>
      </p:sp>
      <p:sp>
        <p:nvSpPr>
          <p:cNvPr id="7" name="Text 4"/>
          <p:cNvSpPr/>
          <p:nvPr/>
        </p:nvSpPr>
        <p:spPr>
          <a:xfrm>
            <a:off x="2934965" y="1604218"/>
            <a:ext cx="2283916" cy="409352"/>
          </a:xfrm>
          <a:prstGeom prst="rect">
            <a:avLst/>
          </a:prstGeom>
          <a:noFill/>
          <a:ln/>
        </p:spPr>
        <p:txBody>
          <a:bodyPr wrap="none" lIns="0" tIns="0" rIns="0" bIns="0" rtlCol="0" anchor="t"/>
          <a:lstStyle/>
          <a:p>
            <a:pPr marL="0" indent="0" algn="ctr">
              <a:lnSpc>
                <a:spcPct val="83000"/>
              </a:lnSpc>
              <a:buNone/>
            </a:pPr>
            <a:r>
              <a:rPr lang="en-US" sz="3200" b="1" dirty="0">
                <a:solidFill>
                  <a:srgbClr val="3B4E4E"/>
                </a:solidFill>
                <a:latin typeface="Syne Bold" pitchFamily="34" charset="0"/>
                <a:ea typeface="Syne Bold" pitchFamily="34" charset="-122"/>
                <a:cs typeface="Syne Bold" pitchFamily="34" charset="-120"/>
              </a:rPr>
              <a:t>7,8%</a:t>
            </a:r>
            <a:endParaRPr lang="en-US" sz="3200" dirty="0"/>
          </a:p>
        </p:txBody>
      </p:sp>
      <p:sp>
        <p:nvSpPr>
          <p:cNvPr id="8" name="Text 5"/>
          <p:cNvSpPr/>
          <p:nvPr/>
        </p:nvSpPr>
        <p:spPr>
          <a:xfrm>
            <a:off x="2934965" y="2168575"/>
            <a:ext cx="2283916" cy="193849"/>
          </a:xfrm>
          <a:prstGeom prst="rect">
            <a:avLst/>
          </a:prstGeom>
          <a:noFill/>
          <a:ln/>
        </p:spPr>
        <p:txBody>
          <a:bodyPr wrap="none" lIns="0" tIns="0" rIns="0" bIns="0" rtlCol="0" anchor="t"/>
          <a:lstStyle/>
          <a:p>
            <a:pPr marL="0" indent="0" algn="ctr">
              <a:lnSpc>
                <a:spcPct val="104000"/>
              </a:lnSpc>
              <a:buNone/>
            </a:pPr>
            <a:r>
              <a:rPr lang="en-US" sz="1200" b="1" dirty="0">
                <a:solidFill>
                  <a:srgbClr val="3B4E4E"/>
                </a:solidFill>
                <a:latin typeface="Syne Bold" pitchFamily="34" charset="0"/>
                <a:ea typeface="Syne Bold" pitchFamily="34" charset="-122"/>
                <a:cs typeface="Syne Bold" pitchFamily="34" charset="-120"/>
              </a:rPr>
              <a:t>Annual Growth Rate</a:t>
            </a:r>
            <a:endParaRPr lang="en-US" sz="1200" dirty="0"/>
          </a:p>
        </p:txBody>
      </p:sp>
      <p:sp>
        <p:nvSpPr>
          <p:cNvPr id="9" name="Text 6"/>
          <p:cNvSpPr/>
          <p:nvPr/>
        </p:nvSpPr>
        <p:spPr>
          <a:xfrm>
            <a:off x="2934965" y="2436837"/>
            <a:ext cx="2283916" cy="198462"/>
          </a:xfrm>
          <a:prstGeom prst="rect">
            <a:avLst/>
          </a:prstGeom>
          <a:noFill/>
          <a:ln/>
        </p:spPr>
        <p:txBody>
          <a:bodyPr wrap="none" lIns="0" tIns="0" rIns="0" bIns="0" rtlCol="0" anchor="t"/>
          <a:lstStyle/>
          <a:p>
            <a:pPr marL="0" indent="0" algn="ctr">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Average annual compound growth rate</a:t>
            </a:r>
            <a:endParaRPr lang="en-US" sz="950" dirty="0"/>
          </a:p>
        </p:txBody>
      </p:sp>
      <p:sp>
        <p:nvSpPr>
          <p:cNvPr id="10" name="Text 7"/>
          <p:cNvSpPr/>
          <p:nvPr/>
        </p:nvSpPr>
        <p:spPr>
          <a:xfrm>
            <a:off x="496119" y="2945309"/>
            <a:ext cx="2283842" cy="409352"/>
          </a:xfrm>
          <a:prstGeom prst="rect">
            <a:avLst/>
          </a:prstGeom>
          <a:noFill/>
          <a:ln/>
        </p:spPr>
        <p:txBody>
          <a:bodyPr wrap="none" lIns="0" tIns="0" rIns="0" bIns="0" rtlCol="0" anchor="t"/>
          <a:lstStyle/>
          <a:p>
            <a:pPr marL="0" indent="0" algn="ctr">
              <a:lnSpc>
                <a:spcPct val="83000"/>
              </a:lnSpc>
              <a:buNone/>
            </a:pPr>
            <a:r>
              <a:rPr lang="en-US" sz="3200" b="1" dirty="0">
                <a:solidFill>
                  <a:srgbClr val="3B4E4E"/>
                </a:solidFill>
                <a:latin typeface="Syne Bold" pitchFamily="34" charset="0"/>
                <a:ea typeface="Syne Bold" pitchFamily="34" charset="-122"/>
                <a:cs typeface="Syne Bold" pitchFamily="34" charset="-120"/>
              </a:rPr>
              <a:t>−49,4%</a:t>
            </a:r>
            <a:endParaRPr lang="en-US" sz="3200" dirty="0"/>
          </a:p>
        </p:txBody>
      </p:sp>
      <p:sp>
        <p:nvSpPr>
          <p:cNvPr id="11" name="Text 8"/>
          <p:cNvSpPr/>
          <p:nvPr/>
        </p:nvSpPr>
        <p:spPr>
          <a:xfrm>
            <a:off x="496119" y="3509665"/>
            <a:ext cx="2283842" cy="193849"/>
          </a:xfrm>
          <a:prstGeom prst="rect">
            <a:avLst/>
          </a:prstGeom>
          <a:noFill/>
          <a:ln/>
        </p:spPr>
        <p:txBody>
          <a:bodyPr wrap="none" lIns="0" tIns="0" rIns="0" bIns="0" rtlCol="0" anchor="t"/>
          <a:lstStyle/>
          <a:p>
            <a:pPr marL="0" indent="0" algn="ctr">
              <a:lnSpc>
                <a:spcPct val="104000"/>
              </a:lnSpc>
              <a:buNone/>
            </a:pPr>
            <a:r>
              <a:rPr lang="en-US" sz="1200" b="1" dirty="0">
                <a:solidFill>
                  <a:srgbClr val="3B4E4E"/>
                </a:solidFill>
                <a:latin typeface="Syne Bold" pitchFamily="34" charset="0"/>
                <a:ea typeface="Syne Bold" pitchFamily="34" charset="-122"/>
                <a:cs typeface="Syne Bold" pitchFamily="34" charset="-120"/>
              </a:rPr>
              <a:t>Length of Stay</a:t>
            </a:r>
            <a:endParaRPr lang="en-US" sz="1200" dirty="0"/>
          </a:p>
        </p:txBody>
      </p:sp>
      <p:sp>
        <p:nvSpPr>
          <p:cNvPr id="12" name="Text 9"/>
          <p:cNvSpPr/>
          <p:nvPr/>
        </p:nvSpPr>
        <p:spPr>
          <a:xfrm>
            <a:off x="496119" y="3777928"/>
            <a:ext cx="2283842" cy="396925"/>
          </a:xfrm>
          <a:prstGeom prst="rect">
            <a:avLst/>
          </a:prstGeom>
          <a:noFill/>
          <a:ln/>
        </p:spPr>
        <p:txBody>
          <a:bodyPr wrap="square" lIns="0" tIns="0" rIns="0" bIns="0" rtlCol="0" anchor="t">
            <a:normAutofit/>
          </a:bodyPr>
          <a:lstStyle/>
          <a:p>
            <a:pPr marL="0" indent="0" algn="ctr">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From 4.45 to 2.25 overnight stays over the period</a:t>
            </a:r>
            <a:endParaRPr lang="en-US" sz="950" dirty="0"/>
          </a:p>
        </p:txBody>
      </p:sp>
      <p:sp>
        <p:nvSpPr>
          <p:cNvPr id="13" name="Text 10"/>
          <p:cNvSpPr/>
          <p:nvPr/>
        </p:nvSpPr>
        <p:spPr>
          <a:xfrm>
            <a:off x="2934965" y="2945309"/>
            <a:ext cx="2283916" cy="409352"/>
          </a:xfrm>
          <a:prstGeom prst="rect">
            <a:avLst/>
          </a:prstGeom>
          <a:noFill/>
          <a:ln/>
        </p:spPr>
        <p:txBody>
          <a:bodyPr wrap="none" lIns="0" tIns="0" rIns="0" bIns="0" rtlCol="0" anchor="t"/>
          <a:lstStyle/>
          <a:p>
            <a:pPr marL="0" indent="0" algn="ctr">
              <a:lnSpc>
                <a:spcPct val="83000"/>
              </a:lnSpc>
              <a:buNone/>
            </a:pPr>
            <a:r>
              <a:rPr lang="en-US" sz="3200" b="1" dirty="0">
                <a:solidFill>
                  <a:srgbClr val="3B4E4E"/>
                </a:solidFill>
                <a:latin typeface="Syne Bold" pitchFamily="34" charset="0"/>
                <a:ea typeface="Syne Bold" pitchFamily="34" charset="-122"/>
                <a:cs typeface="Syne Bold" pitchFamily="34" charset="-120"/>
              </a:rPr>
              <a:t>10,9%</a:t>
            </a:r>
            <a:endParaRPr lang="en-US" sz="3200" dirty="0"/>
          </a:p>
        </p:txBody>
      </p:sp>
      <p:sp>
        <p:nvSpPr>
          <p:cNvPr id="14" name="Text 11"/>
          <p:cNvSpPr/>
          <p:nvPr/>
        </p:nvSpPr>
        <p:spPr>
          <a:xfrm>
            <a:off x="2934965" y="3509665"/>
            <a:ext cx="2283916" cy="193849"/>
          </a:xfrm>
          <a:prstGeom prst="rect">
            <a:avLst/>
          </a:prstGeom>
          <a:noFill/>
          <a:ln/>
        </p:spPr>
        <p:txBody>
          <a:bodyPr wrap="none" lIns="0" tIns="0" rIns="0" bIns="0" rtlCol="0" anchor="t"/>
          <a:lstStyle/>
          <a:p>
            <a:pPr marL="0" indent="0" algn="ctr">
              <a:lnSpc>
                <a:spcPct val="104000"/>
              </a:lnSpc>
              <a:buNone/>
            </a:pPr>
            <a:r>
              <a:rPr lang="en-US" sz="1200" b="1" dirty="0">
                <a:solidFill>
                  <a:srgbClr val="3B4E4E"/>
                </a:solidFill>
                <a:latin typeface="Syne Bold" pitchFamily="34" charset="0"/>
                <a:ea typeface="Syne Bold" pitchFamily="34" charset="-122"/>
                <a:cs typeface="Syne Bold" pitchFamily="34" charset="-120"/>
              </a:rPr>
              <a:t>Foreign Tourists</a:t>
            </a:r>
            <a:endParaRPr lang="en-US" sz="1200" dirty="0"/>
          </a:p>
        </p:txBody>
      </p:sp>
      <p:sp>
        <p:nvSpPr>
          <p:cNvPr id="15" name="Text 12"/>
          <p:cNvSpPr/>
          <p:nvPr/>
        </p:nvSpPr>
        <p:spPr>
          <a:xfrm>
            <a:off x="2934965" y="3777928"/>
            <a:ext cx="2283916" cy="198462"/>
          </a:xfrm>
          <a:prstGeom prst="rect">
            <a:avLst/>
          </a:prstGeom>
          <a:noFill/>
          <a:ln/>
        </p:spPr>
        <p:txBody>
          <a:bodyPr wrap="none" lIns="0" tIns="0" rIns="0" bIns="0" rtlCol="0" anchor="t"/>
          <a:lstStyle/>
          <a:p>
            <a:pPr marL="0" indent="0" algn="ctr">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Share in 2025 (was 18.9% in 2019)</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496119" y="396701"/>
            <a:ext cx="4722763" cy="387548"/>
          </a:xfrm>
          <a:prstGeom prst="rect">
            <a:avLst/>
          </a:prstGeom>
          <a:noFill/>
          <a:ln/>
        </p:spPr>
        <p:txBody>
          <a:bodyPr wrap="none" lIns="0" tIns="0" rIns="0" bIns="0" rtlCol="0" anchor="t"/>
          <a:lstStyle/>
          <a:p>
            <a:pPr marL="0" indent="0" algn="l">
              <a:lnSpc>
                <a:spcPct val="104000"/>
              </a:lnSpc>
              <a:buNone/>
            </a:pPr>
            <a:r>
              <a:rPr lang="en-US" sz="2400" b="1" dirty="0">
                <a:solidFill>
                  <a:srgbClr val="233939"/>
                </a:solidFill>
                <a:latin typeface="Syne Bold" pitchFamily="34" charset="0"/>
                <a:ea typeface="Syne Bold" pitchFamily="34" charset="-122"/>
                <a:cs typeface="Syne Bold" pitchFamily="34" charset="-120"/>
              </a:rPr>
              <a:t>2. Tourist Flow Dynamics</a:t>
            </a:r>
            <a:endParaRPr lang="en-US" sz="2400" dirty="0"/>
          </a:p>
        </p:txBody>
      </p:sp>
      <p:pic>
        <p:nvPicPr>
          <p:cNvPr id="4" name="Image 1" descr="preencoded.png"/>
          <p:cNvPicPr>
            <a:picLocks noChangeAspect="1"/>
          </p:cNvPicPr>
          <p:nvPr/>
        </p:nvPicPr>
        <p:blipFill>
          <a:blip r:embed="rId4"/>
          <a:stretch>
            <a:fillRect/>
          </a:stretch>
        </p:blipFill>
        <p:spPr>
          <a:xfrm>
            <a:off x="496119" y="970285"/>
            <a:ext cx="4722763" cy="2644676"/>
          </a:xfrm>
          <a:prstGeom prst="rect">
            <a:avLst/>
          </a:prstGeom>
        </p:spPr>
      </p:pic>
      <p:sp>
        <p:nvSpPr>
          <p:cNvPr id="5" name="Text 1"/>
          <p:cNvSpPr/>
          <p:nvPr/>
        </p:nvSpPr>
        <p:spPr>
          <a:xfrm>
            <a:off x="496119" y="3754487"/>
            <a:ext cx="4722763"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Tourist numbers grew steadily between 2012 and 2019 (+77.7%). The pandemic caused a −13.1% decline in 2020. In 2025, the highest figure on record was reached – </a:t>
            </a:r>
            <a:r>
              <a:rPr lang="en-US" sz="950" b="1" dirty="0">
                <a:solidFill>
                  <a:srgbClr val="3B4E4E"/>
                </a:solidFill>
                <a:latin typeface="Overpass Bold" pitchFamily="34" charset="0"/>
                <a:ea typeface="Overpass Bold" pitchFamily="34" charset="-122"/>
                <a:cs typeface="Overpass Bold" pitchFamily="34" charset="-120"/>
              </a:rPr>
              <a:t>527,875 tourists</a:t>
            </a:r>
            <a:r>
              <a:rPr lang="en-US" sz="950" dirty="0">
                <a:solidFill>
                  <a:srgbClr val="3B4E4E"/>
                </a:solidFill>
                <a:latin typeface="Overpass Light" pitchFamily="34" charset="0"/>
                <a:ea typeface="Overpass Light" pitchFamily="34" charset="-122"/>
                <a:cs typeface="Overpass Light" pitchFamily="34" charset="-120"/>
              </a:rPr>
              <a:t>. The amplitude between 2024 and 2025 is too large to be explained by market changes alone – this period must be assessed within a methodological context.</a:t>
            </a:r>
            <a:endParaRPr lang="en-US" sz="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496119" y="583853"/>
            <a:ext cx="8151763" cy="387548"/>
          </a:xfrm>
          <a:prstGeom prst="rect">
            <a:avLst/>
          </a:prstGeom>
          <a:noFill/>
          <a:ln/>
        </p:spPr>
        <p:txBody>
          <a:bodyPr wrap="none" lIns="0" tIns="0" rIns="0" bIns="0" rtlCol="0" anchor="t"/>
          <a:lstStyle/>
          <a:p>
            <a:pPr marL="0" indent="0" algn="l">
              <a:lnSpc>
                <a:spcPct val="104000"/>
              </a:lnSpc>
              <a:buNone/>
            </a:pPr>
            <a:r>
              <a:rPr lang="en-US" sz="2400" b="1" dirty="0">
                <a:solidFill>
                  <a:srgbClr val="233939"/>
                </a:solidFill>
                <a:latin typeface="Syne Bold" pitchFamily="34" charset="0"/>
                <a:ea typeface="Syne Bold" pitchFamily="34" charset="-122"/>
                <a:cs typeface="Syne Bold" pitchFamily="34" charset="-120"/>
              </a:rPr>
              <a:t>3. Overnight Stays and Length of Stay</a:t>
            </a:r>
            <a:endParaRPr lang="en-US" sz="2400" dirty="0"/>
          </a:p>
        </p:txBody>
      </p:sp>
      <p:pic>
        <p:nvPicPr>
          <p:cNvPr id="3" name="Image 0" descr="preencoded.png"/>
          <p:cNvPicPr>
            <a:picLocks noChangeAspect="1"/>
          </p:cNvPicPr>
          <p:nvPr/>
        </p:nvPicPr>
        <p:blipFill>
          <a:blip r:embed="rId3"/>
          <a:stretch>
            <a:fillRect/>
          </a:stretch>
        </p:blipFill>
        <p:spPr>
          <a:xfrm>
            <a:off x="496119" y="1219423"/>
            <a:ext cx="8151614" cy="2803773"/>
          </a:xfrm>
          <a:prstGeom prst="rect">
            <a:avLst/>
          </a:prstGeom>
        </p:spPr>
      </p:pic>
      <p:sp>
        <p:nvSpPr>
          <p:cNvPr id="4" name="Text 1"/>
          <p:cNvSpPr/>
          <p:nvPr/>
        </p:nvSpPr>
        <p:spPr>
          <a:xfrm>
            <a:off x="496119" y="4162723"/>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The number of overnight stays grew by only </a:t>
            </a:r>
            <a:r>
              <a:rPr lang="en-US" sz="950" b="1" dirty="0">
                <a:solidFill>
                  <a:srgbClr val="3B4E4E"/>
                </a:solidFill>
                <a:latin typeface="Overpass Bold" pitchFamily="34" charset="0"/>
                <a:ea typeface="Overpass Bold" pitchFamily="34" charset="-122"/>
                <a:cs typeface="Overpass Bold" pitchFamily="34" charset="-120"/>
              </a:rPr>
              <a:t>34.4%</a:t>
            </a:r>
            <a:r>
              <a:rPr lang="en-US" sz="950" dirty="0">
                <a:solidFill>
                  <a:srgbClr val="3B4E4E"/>
                </a:solidFill>
                <a:latin typeface="Overpass Light" pitchFamily="34" charset="0"/>
                <a:ea typeface="Overpass Light" pitchFamily="34" charset="-122"/>
                <a:cs typeface="Overpass Light" pitchFamily="34" charset="-120"/>
              </a:rPr>
              <a:t>, whilst tourist arrivals increased by 165.6%. The average length of stay fell from </a:t>
            </a:r>
            <a:r>
              <a:rPr lang="en-US" sz="950" b="1" dirty="0">
                <a:solidFill>
                  <a:srgbClr val="3B4E4E"/>
                </a:solidFill>
                <a:latin typeface="Overpass Bold" pitchFamily="34" charset="0"/>
                <a:ea typeface="Overpass Bold" pitchFamily="34" charset="-122"/>
                <a:cs typeface="Overpass Bold" pitchFamily="34" charset="-120"/>
              </a:rPr>
              <a:t>4.45 to 2.25</a:t>
            </a:r>
            <a:r>
              <a:rPr lang="en-US" sz="950" dirty="0">
                <a:solidFill>
                  <a:srgbClr val="3B4E4E"/>
                </a:solidFill>
                <a:latin typeface="Overpass Light" pitchFamily="34" charset="0"/>
                <a:ea typeface="Overpass Light" pitchFamily="34" charset="-122"/>
                <a:cs typeface="Overpass Light" pitchFamily="34" charset="-120"/>
              </a:rPr>
              <a:t> nights (−49.4%). Palanga needs not only more arrivals, but also more reasons for visitors to stay a third, fourth, or fifth night.</a:t>
            </a:r>
            <a:endParaRPr lang="en-US" sz="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96119" y="365671"/>
            <a:ext cx="8151763" cy="375493"/>
          </a:xfrm>
          <a:prstGeom prst="rect">
            <a:avLst/>
          </a:prstGeom>
          <a:noFill/>
          <a:ln/>
        </p:spPr>
        <p:txBody>
          <a:bodyPr wrap="none" lIns="0" tIns="0" rIns="0" bIns="0" rtlCol="0" anchor="t"/>
          <a:lstStyle/>
          <a:p>
            <a:pPr marL="0" indent="0" algn="l">
              <a:lnSpc>
                <a:spcPct val="104000"/>
              </a:lnSpc>
              <a:buNone/>
            </a:pPr>
            <a:r>
              <a:rPr lang="en-US" sz="2350" b="1" dirty="0">
                <a:solidFill>
                  <a:srgbClr val="233939"/>
                </a:solidFill>
                <a:latin typeface="Syne Bold" pitchFamily="34" charset="0"/>
                <a:ea typeface="Syne Bold" pitchFamily="34" charset="-122"/>
                <a:cs typeface="Syne Bold" pitchFamily="34" charset="-120"/>
              </a:rPr>
              <a:t>4. Seasonality</a:t>
            </a:r>
            <a:endParaRPr lang="en-US" sz="2350" dirty="0"/>
          </a:p>
        </p:txBody>
      </p:sp>
      <p:pic>
        <p:nvPicPr>
          <p:cNvPr id="3" name="Image 0" descr="preencoded.png"/>
          <p:cNvPicPr>
            <a:picLocks noChangeAspect="1"/>
          </p:cNvPicPr>
          <p:nvPr/>
        </p:nvPicPr>
        <p:blipFill>
          <a:blip r:embed="rId3"/>
          <a:stretch>
            <a:fillRect/>
          </a:stretch>
        </p:blipFill>
        <p:spPr>
          <a:xfrm>
            <a:off x="496119" y="973931"/>
            <a:ext cx="6882110" cy="3105299"/>
          </a:xfrm>
          <a:prstGeom prst="rect">
            <a:avLst/>
          </a:prstGeom>
        </p:spPr>
      </p:pic>
      <p:sp>
        <p:nvSpPr>
          <p:cNvPr id="4" name="Text 1"/>
          <p:cNvSpPr/>
          <p:nvPr/>
        </p:nvSpPr>
        <p:spPr>
          <a:xfrm>
            <a:off x="496119" y="4210124"/>
            <a:ext cx="8151763" cy="567705"/>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3B4E4E"/>
                </a:solidFill>
                <a:latin typeface="Overpass Light" pitchFamily="34" charset="0"/>
                <a:ea typeface="Overpass Light" pitchFamily="34" charset="-122"/>
                <a:cs typeface="Overpass Light" pitchFamily="34" charset="-120"/>
              </a:rPr>
              <a:t>June–August accounted for </a:t>
            </a:r>
            <a:r>
              <a:rPr lang="en-US" sz="900" b="1" dirty="0">
                <a:solidFill>
                  <a:srgbClr val="3B4E4E"/>
                </a:solidFill>
                <a:latin typeface="Overpass Bold" pitchFamily="34" charset="0"/>
                <a:ea typeface="Overpass Bold" pitchFamily="34" charset="-122"/>
                <a:cs typeface="Overpass Bold" pitchFamily="34" charset="-120"/>
              </a:rPr>
              <a:t>40.9% of tourists</a:t>
            </a:r>
            <a:r>
              <a:rPr lang="en-US" sz="900" dirty="0">
                <a:solidFill>
                  <a:srgbClr val="3B4E4E"/>
                </a:solidFill>
                <a:latin typeface="Overpass Light" pitchFamily="34" charset="0"/>
                <a:ea typeface="Overpass Light" pitchFamily="34" charset="-122"/>
                <a:cs typeface="Overpass Light" pitchFamily="34" charset="-120"/>
              </a:rPr>
              <a:t> and </a:t>
            </a:r>
            <a:r>
              <a:rPr lang="en-US" sz="900" b="1" dirty="0">
                <a:solidFill>
                  <a:srgbClr val="3B4E4E"/>
                </a:solidFill>
                <a:latin typeface="Overpass Bold" pitchFamily="34" charset="0"/>
                <a:ea typeface="Overpass Bold" pitchFamily="34" charset="-122"/>
                <a:cs typeface="Overpass Bold" pitchFamily="34" charset="-120"/>
              </a:rPr>
              <a:t>50.0% of overnight stays</a:t>
            </a:r>
            <a:r>
              <a:rPr lang="en-US" sz="900" dirty="0">
                <a:solidFill>
                  <a:srgbClr val="3B4E4E"/>
                </a:solidFill>
                <a:latin typeface="Overpass Light" pitchFamily="34" charset="0"/>
                <a:ea typeface="Overpass Light" pitchFamily="34" charset="-122"/>
                <a:cs typeface="Overpass Light" pitchFamily="34" charset="-120"/>
              </a:rPr>
              <a:t>. In August, the flow was more than twice the monthly average. The average length of stay in July was 2.91 nights, and in December 1.74 nights. The greatest potential for extending the season lies in </a:t>
            </a:r>
            <a:r>
              <a:rPr lang="en-US" sz="900" b="1" dirty="0">
                <a:solidFill>
                  <a:srgbClr val="3B4E4E"/>
                </a:solidFill>
                <a:latin typeface="Overpass Bold" pitchFamily="34" charset="0"/>
                <a:ea typeface="Overpass Bold" pitchFamily="34" charset="-122"/>
                <a:cs typeface="Overpass Bold" pitchFamily="34" charset="-120"/>
              </a:rPr>
              <a:t>April–May</a:t>
            </a:r>
            <a:r>
              <a:rPr lang="en-US" sz="900" dirty="0">
                <a:solidFill>
                  <a:srgbClr val="3B4E4E"/>
                </a:solidFill>
                <a:latin typeface="Overpass Light" pitchFamily="34" charset="0"/>
                <a:ea typeface="Overpass Light" pitchFamily="34" charset="-122"/>
                <a:cs typeface="Overpass Light" pitchFamily="34" charset="-120"/>
              </a:rPr>
              <a:t> and </a:t>
            </a:r>
            <a:r>
              <a:rPr lang="en-US" sz="900" b="1" dirty="0">
                <a:solidFill>
                  <a:srgbClr val="3B4E4E"/>
                </a:solidFill>
                <a:latin typeface="Overpass Bold" pitchFamily="34" charset="0"/>
                <a:ea typeface="Overpass Bold" pitchFamily="34" charset="-122"/>
                <a:cs typeface="Overpass Bold" pitchFamily="34" charset="-120"/>
              </a:rPr>
              <a:t>September–October</a:t>
            </a:r>
            <a:r>
              <a:rPr lang="en-US" sz="900" dirty="0">
                <a:solidFill>
                  <a:srgbClr val="3B4E4E"/>
                </a:solidFill>
                <a:latin typeface="Overpass Light" pitchFamily="34" charset="0"/>
                <a:ea typeface="Overpass Light" pitchFamily="34" charset="-122"/>
                <a:cs typeface="Overpass Light" pitchFamily="34" charset="-120"/>
              </a:rPr>
              <a:t>.</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96119" y="732979"/>
            <a:ext cx="8151763" cy="387548"/>
          </a:xfrm>
          <a:prstGeom prst="rect">
            <a:avLst/>
          </a:prstGeom>
          <a:noFill/>
          <a:ln/>
        </p:spPr>
        <p:txBody>
          <a:bodyPr wrap="none" lIns="0" tIns="0" rIns="0" bIns="0" rtlCol="0" anchor="t"/>
          <a:lstStyle/>
          <a:p>
            <a:pPr marL="0" indent="0" algn="l">
              <a:lnSpc>
                <a:spcPct val="104000"/>
              </a:lnSpc>
              <a:buNone/>
            </a:pPr>
            <a:r>
              <a:rPr lang="en-US" sz="2400" b="1" dirty="0">
                <a:solidFill>
                  <a:srgbClr val="233939"/>
                </a:solidFill>
                <a:latin typeface="Syne Bold" pitchFamily="34" charset="0"/>
                <a:ea typeface="Syne Bold" pitchFamily="34" charset="-122"/>
                <a:cs typeface="Syne Bold" pitchFamily="34" charset="-120"/>
              </a:rPr>
              <a:t>5. Structure of Domestic and Foreign Tourists</a:t>
            </a:r>
            <a:endParaRPr lang="en-US" sz="2400" dirty="0"/>
          </a:p>
        </p:txBody>
      </p:sp>
      <p:pic>
        <p:nvPicPr>
          <p:cNvPr id="3" name="Image 0" descr="preencoded.png"/>
          <p:cNvPicPr>
            <a:picLocks noChangeAspect="1"/>
          </p:cNvPicPr>
          <p:nvPr/>
        </p:nvPicPr>
        <p:blipFill>
          <a:blip r:embed="rId3"/>
          <a:stretch>
            <a:fillRect/>
          </a:stretch>
        </p:blipFill>
        <p:spPr>
          <a:xfrm>
            <a:off x="496119" y="1446088"/>
            <a:ext cx="3924598" cy="2824907"/>
          </a:xfrm>
          <a:prstGeom prst="rect">
            <a:avLst/>
          </a:prstGeom>
        </p:spPr>
      </p:pic>
      <p:sp>
        <p:nvSpPr>
          <p:cNvPr id="4" name="Text 1"/>
          <p:cNvSpPr/>
          <p:nvPr/>
        </p:nvSpPr>
        <p:spPr>
          <a:xfrm>
            <a:off x="4728046" y="1430536"/>
            <a:ext cx="3924598" cy="193849"/>
          </a:xfrm>
          <a:prstGeom prst="rect">
            <a:avLst/>
          </a:prstGeom>
          <a:noFill/>
          <a:ln/>
        </p:spPr>
        <p:txBody>
          <a:bodyPr wrap="none" lIns="0" tIns="0" rIns="0" bIns="0" rtlCol="0" anchor="t"/>
          <a:lstStyle/>
          <a:p>
            <a:pPr marL="0" indent="0" algn="l">
              <a:lnSpc>
                <a:spcPct val="104000"/>
              </a:lnSpc>
              <a:buNone/>
            </a:pPr>
            <a:r>
              <a:rPr lang="en-US" sz="1200" b="1" dirty="0">
                <a:solidFill>
                  <a:srgbClr val="233939"/>
                </a:solidFill>
                <a:latin typeface="Syne Bold" pitchFamily="34" charset="0"/>
                <a:ea typeface="Syne Bold" pitchFamily="34" charset="-122"/>
                <a:cs typeface="Syne Bold" pitchFamily="34" charset="-120"/>
              </a:rPr>
              <a:t>Structural Changes</a:t>
            </a:r>
            <a:endParaRPr lang="en-US" sz="1200" dirty="0"/>
          </a:p>
        </p:txBody>
      </p:sp>
      <p:sp>
        <p:nvSpPr>
          <p:cNvPr id="5" name="Text 2"/>
          <p:cNvSpPr/>
          <p:nvPr/>
        </p:nvSpPr>
        <p:spPr>
          <a:xfrm>
            <a:off x="4728046" y="1748358"/>
            <a:ext cx="3924598"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In 2025, domestic tourists accounted for </a:t>
            </a:r>
            <a:r>
              <a:rPr lang="en-US" sz="950" b="1" dirty="0">
                <a:solidFill>
                  <a:srgbClr val="3B4E4E"/>
                </a:solidFill>
                <a:latin typeface="Overpass Bold" pitchFamily="34" charset="0"/>
                <a:ea typeface="Overpass Bold" pitchFamily="34" charset="-122"/>
                <a:cs typeface="Overpass Bold" pitchFamily="34" charset="-120"/>
              </a:rPr>
              <a:t>89.1%</a:t>
            </a:r>
            <a:r>
              <a:rPr lang="en-US" sz="950" dirty="0">
                <a:solidFill>
                  <a:srgbClr val="3B4E4E"/>
                </a:solidFill>
                <a:latin typeface="Overpass Light" pitchFamily="34" charset="0"/>
                <a:ea typeface="Overpass Light" pitchFamily="34" charset="-122"/>
                <a:cs typeface="Overpass Light" pitchFamily="34" charset="-120"/>
              </a:rPr>
              <a:t> and foreign tourists for </a:t>
            </a:r>
            <a:r>
              <a:rPr lang="en-US" sz="950" b="1" dirty="0">
                <a:solidFill>
                  <a:srgbClr val="3B4E4E"/>
                </a:solidFill>
                <a:latin typeface="Overpass Bold" pitchFamily="34" charset="0"/>
                <a:ea typeface="Overpass Bold" pitchFamily="34" charset="-122"/>
                <a:cs typeface="Overpass Bold" pitchFamily="34" charset="-120"/>
              </a:rPr>
              <a:t>10.9%</a:t>
            </a:r>
            <a:r>
              <a:rPr lang="en-US" sz="950" dirty="0">
                <a:solidFill>
                  <a:srgbClr val="3B4E4E"/>
                </a:solidFill>
                <a:latin typeface="Overpass Light" pitchFamily="34" charset="0"/>
                <a:ea typeface="Overpass Light" pitchFamily="34" charset="-122"/>
                <a:cs typeface="Overpass Light" pitchFamily="34" charset="-120"/>
              </a:rPr>
              <a:t>. In 2019, the foreign tourist share stood at 18.9%, meaning the international tourism structure has not yet returned to pre-pandemic levels.</a:t>
            </a:r>
            <a:endParaRPr lang="en-US" sz="950" dirty="0"/>
          </a:p>
        </p:txBody>
      </p:sp>
      <p:sp>
        <p:nvSpPr>
          <p:cNvPr id="6" name="Shape 3"/>
          <p:cNvSpPr/>
          <p:nvPr/>
        </p:nvSpPr>
        <p:spPr>
          <a:xfrm>
            <a:off x="4728046" y="2681734"/>
            <a:ext cx="1900312" cy="1567607"/>
          </a:xfrm>
          <a:prstGeom prst="roundRect">
            <a:avLst>
              <a:gd name="adj" fmla="val 3324"/>
            </a:avLst>
          </a:prstGeom>
          <a:solidFill>
            <a:srgbClr val="DDEEE6"/>
          </a:solidFill>
          <a:ln w="4763">
            <a:solidFill>
              <a:srgbClr val="C3D4CC"/>
            </a:solidFill>
            <a:prstDash val="solid"/>
          </a:ln>
        </p:spPr>
      </p:sp>
      <p:sp>
        <p:nvSpPr>
          <p:cNvPr id="7" name="Text 4"/>
          <p:cNvSpPr/>
          <p:nvPr/>
        </p:nvSpPr>
        <p:spPr>
          <a:xfrm>
            <a:off x="4856783" y="2810470"/>
            <a:ext cx="1642839" cy="193849"/>
          </a:xfrm>
          <a:prstGeom prst="rect">
            <a:avLst/>
          </a:prstGeom>
          <a:noFill/>
          <a:ln/>
        </p:spPr>
        <p:txBody>
          <a:bodyPr wrap="none" lIns="0" tIns="0" rIns="0" bIns="0" rtlCol="0" anchor="t"/>
          <a:lstStyle/>
          <a:p>
            <a:pPr marL="0" indent="0" algn="l">
              <a:lnSpc>
                <a:spcPct val="104000"/>
              </a:lnSpc>
              <a:buNone/>
            </a:pPr>
            <a:r>
              <a:rPr lang="en-US" sz="1200" b="1" dirty="0">
                <a:solidFill>
                  <a:srgbClr val="3B4E4E"/>
                </a:solidFill>
                <a:latin typeface="Syne Bold" pitchFamily="34" charset="0"/>
                <a:ea typeface="Syne Bold" pitchFamily="34" charset="-122"/>
                <a:cs typeface="Syne Bold" pitchFamily="34" charset="-120"/>
              </a:rPr>
              <a:t>Risk</a:t>
            </a:r>
            <a:endParaRPr lang="en-US" sz="1200" dirty="0"/>
          </a:p>
        </p:txBody>
      </p:sp>
      <p:sp>
        <p:nvSpPr>
          <p:cNvPr id="8" name="Text 5"/>
          <p:cNvSpPr/>
          <p:nvPr/>
        </p:nvSpPr>
        <p:spPr>
          <a:xfrm>
            <a:off x="4856783" y="3128293"/>
            <a:ext cx="1642839"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A strong domestic market provides resilience, but long-term growth cannot rely solely on Lithuanian travellers.</a:t>
            </a:r>
            <a:endParaRPr lang="en-US" sz="950" dirty="0"/>
          </a:p>
        </p:txBody>
      </p:sp>
      <p:sp>
        <p:nvSpPr>
          <p:cNvPr id="9" name="Shape 6"/>
          <p:cNvSpPr/>
          <p:nvPr/>
        </p:nvSpPr>
        <p:spPr>
          <a:xfrm>
            <a:off x="6752332" y="2681734"/>
            <a:ext cx="1900312" cy="1567607"/>
          </a:xfrm>
          <a:prstGeom prst="roundRect">
            <a:avLst>
              <a:gd name="adj" fmla="val 3324"/>
            </a:avLst>
          </a:prstGeom>
          <a:solidFill>
            <a:srgbClr val="DDEEE6"/>
          </a:solidFill>
          <a:ln w="4763">
            <a:solidFill>
              <a:srgbClr val="C3D4CC"/>
            </a:solidFill>
            <a:prstDash val="solid"/>
          </a:ln>
        </p:spPr>
      </p:sp>
      <p:sp>
        <p:nvSpPr>
          <p:cNvPr id="10" name="Text 7"/>
          <p:cNvSpPr/>
          <p:nvPr/>
        </p:nvSpPr>
        <p:spPr>
          <a:xfrm>
            <a:off x="6881068" y="2810470"/>
            <a:ext cx="1642839" cy="193849"/>
          </a:xfrm>
          <a:prstGeom prst="rect">
            <a:avLst/>
          </a:prstGeom>
          <a:noFill/>
          <a:ln/>
        </p:spPr>
        <p:txBody>
          <a:bodyPr wrap="none" lIns="0" tIns="0" rIns="0" bIns="0" rtlCol="0" anchor="t"/>
          <a:lstStyle/>
          <a:p>
            <a:pPr marL="0" indent="0" algn="l">
              <a:lnSpc>
                <a:spcPct val="104000"/>
              </a:lnSpc>
              <a:buNone/>
            </a:pPr>
            <a:r>
              <a:rPr lang="en-US" sz="1200" b="1" dirty="0">
                <a:solidFill>
                  <a:srgbClr val="3B4E4E"/>
                </a:solidFill>
                <a:latin typeface="Syne Bold" pitchFamily="34" charset="0"/>
                <a:ea typeface="Syne Bold" pitchFamily="34" charset="-122"/>
                <a:cs typeface="Syne Bold" pitchFamily="34" charset="-120"/>
              </a:rPr>
              <a:t>Opportunity</a:t>
            </a:r>
            <a:endParaRPr lang="en-US" sz="1200" dirty="0"/>
          </a:p>
        </p:txBody>
      </p:sp>
      <p:sp>
        <p:nvSpPr>
          <p:cNvPr id="11" name="Text 8"/>
          <p:cNvSpPr/>
          <p:nvPr/>
        </p:nvSpPr>
        <p:spPr>
          <a:xfrm>
            <a:off x="6881068" y="3128293"/>
            <a:ext cx="1642839"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Increasing the foreign share to 15% would mean approximately 22,000 additional foreign tourists.</a:t>
            </a:r>
            <a:endParaRPr lang="en-US" sz="9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496119" y="732979"/>
            <a:ext cx="8151763" cy="387548"/>
          </a:xfrm>
          <a:prstGeom prst="rect">
            <a:avLst/>
          </a:prstGeom>
          <a:noFill/>
          <a:ln/>
        </p:spPr>
        <p:txBody>
          <a:bodyPr wrap="none" lIns="0" tIns="0" rIns="0" bIns="0" rtlCol="0" anchor="t"/>
          <a:lstStyle/>
          <a:p>
            <a:pPr marL="0" indent="0" algn="l">
              <a:lnSpc>
                <a:spcPct val="104000"/>
              </a:lnSpc>
              <a:buNone/>
            </a:pPr>
            <a:r>
              <a:rPr lang="en-US" sz="2400" b="1" dirty="0">
                <a:solidFill>
                  <a:srgbClr val="233939"/>
                </a:solidFill>
                <a:latin typeface="Syne Bold" pitchFamily="34" charset="0"/>
                <a:ea typeface="Syne Bold" pitchFamily="34" charset="-122"/>
                <a:cs typeface="Syne Bold" pitchFamily="34" charset="-120"/>
              </a:rPr>
              <a:t>6. Foreign Markets: TOP 10</a:t>
            </a:r>
            <a:endParaRPr lang="en-US" sz="2400" dirty="0"/>
          </a:p>
        </p:txBody>
      </p:sp>
      <p:pic>
        <p:nvPicPr>
          <p:cNvPr id="3" name="Image 0" descr="preencoded.png"/>
          <p:cNvPicPr>
            <a:picLocks noChangeAspect="1"/>
          </p:cNvPicPr>
          <p:nvPr/>
        </p:nvPicPr>
        <p:blipFill>
          <a:blip r:embed="rId3"/>
          <a:stretch>
            <a:fillRect/>
          </a:stretch>
        </p:blipFill>
        <p:spPr>
          <a:xfrm>
            <a:off x="496119" y="1446088"/>
            <a:ext cx="3924598" cy="2824907"/>
          </a:xfrm>
          <a:prstGeom prst="rect">
            <a:avLst/>
          </a:prstGeom>
        </p:spPr>
      </p:pic>
      <p:sp>
        <p:nvSpPr>
          <p:cNvPr id="4" name="Text 1"/>
          <p:cNvSpPr/>
          <p:nvPr/>
        </p:nvSpPr>
        <p:spPr>
          <a:xfrm>
            <a:off x="4728046" y="1418183"/>
            <a:ext cx="3924598"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Latvia alone accounted for </a:t>
            </a:r>
            <a:r>
              <a:rPr lang="en-US" sz="950" b="1" dirty="0">
                <a:solidFill>
                  <a:srgbClr val="3B4E4E"/>
                </a:solidFill>
                <a:latin typeface="Overpass Bold" pitchFamily="34" charset="0"/>
                <a:ea typeface="Overpass Bold" pitchFamily="34" charset="-122"/>
                <a:cs typeface="Overpass Bold" pitchFamily="34" charset="-120"/>
              </a:rPr>
              <a:t>28.1%</a:t>
            </a:r>
            <a:r>
              <a:rPr lang="en-US" sz="950" dirty="0">
                <a:solidFill>
                  <a:srgbClr val="3B4E4E"/>
                </a:solidFill>
                <a:latin typeface="Overpass Light" pitchFamily="34" charset="0"/>
                <a:ea typeface="Overpass Light" pitchFamily="34" charset="-122"/>
                <a:cs typeface="Overpass Light" pitchFamily="34" charset="-120"/>
              </a:rPr>
              <a:t> of the total foreign tourist flow. The five largest markets combined accounted for </a:t>
            </a:r>
            <a:r>
              <a:rPr lang="en-US" sz="950" b="1" dirty="0">
                <a:solidFill>
                  <a:srgbClr val="3B4E4E"/>
                </a:solidFill>
                <a:latin typeface="Overpass Bold" pitchFamily="34" charset="0"/>
                <a:ea typeface="Overpass Bold" pitchFamily="34" charset="-122"/>
                <a:cs typeface="Overpass Bold" pitchFamily="34" charset="-120"/>
              </a:rPr>
              <a:t>63.3%</a:t>
            </a:r>
            <a:r>
              <a:rPr lang="en-US" sz="950" dirty="0">
                <a:solidFill>
                  <a:srgbClr val="3B4E4E"/>
                </a:solidFill>
                <a:latin typeface="Overpass Light" pitchFamily="34" charset="0"/>
                <a:ea typeface="Overpass Light" pitchFamily="34" charset="-122"/>
                <a:cs typeface="Overpass Light" pitchFamily="34" charset="-120"/>
              </a:rPr>
              <a:t>.</a:t>
            </a:r>
            <a:endParaRPr lang="en-US" sz="950" dirty="0"/>
          </a:p>
        </p:txBody>
      </p:sp>
      <p:sp>
        <p:nvSpPr>
          <p:cNvPr id="5" name="Shape 2"/>
          <p:cNvSpPr/>
          <p:nvPr/>
        </p:nvSpPr>
        <p:spPr>
          <a:xfrm>
            <a:off x="4728046" y="1954634"/>
            <a:ext cx="1900312" cy="1369144"/>
          </a:xfrm>
          <a:prstGeom prst="roundRect">
            <a:avLst>
              <a:gd name="adj" fmla="val 3805"/>
            </a:avLst>
          </a:prstGeom>
          <a:solidFill>
            <a:srgbClr val="DDEEE6"/>
          </a:solidFill>
          <a:ln w="4763">
            <a:solidFill>
              <a:srgbClr val="C3D4CC"/>
            </a:solidFill>
            <a:prstDash val="solid"/>
          </a:ln>
        </p:spPr>
      </p:sp>
      <p:sp>
        <p:nvSpPr>
          <p:cNvPr id="6" name="Text 3"/>
          <p:cNvSpPr/>
          <p:nvPr/>
        </p:nvSpPr>
        <p:spPr>
          <a:xfrm>
            <a:off x="4856783" y="2083371"/>
            <a:ext cx="1642839" cy="193849"/>
          </a:xfrm>
          <a:prstGeom prst="rect">
            <a:avLst/>
          </a:prstGeom>
          <a:noFill/>
          <a:ln/>
        </p:spPr>
        <p:txBody>
          <a:bodyPr wrap="none" lIns="0" tIns="0" rIns="0" bIns="0" rtlCol="0" anchor="t"/>
          <a:lstStyle/>
          <a:p>
            <a:pPr marL="0" indent="0" algn="l">
              <a:lnSpc>
                <a:spcPct val="104000"/>
              </a:lnSpc>
              <a:buNone/>
            </a:pPr>
            <a:r>
              <a:rPr lang="en-US" sz="1200" b="1" dirty="0">
                <a:solidFill>
                  <a:srgbClr val="3B4E4E"/>
                </a:solidFill>
                <a:latin typeface="Syne Bold" pitchFamily="34" charset="0"/>
                <a:ea typeface="Syne Bold" pitchFamily="34" charset="-122"/>
                <a:cs typeface="Syne Bold" pitchFamily="34" charset="-120"/>
              </a:rPr>
              <a:t>Priority</a:t>
            </a:r>
            <a:endParaRPr lang="en-US" sz="1200" dirty="0"/>
          </a:p>
        </p:txBody>
      </p:sp>
      <p:sp>
        <p:nvSpPr>
          <p:cNvPr id="7" name="Text 4"/>
          <p:cNvSpPr/>
          <p:nvPr/>
        </p:nvSpPr>
        <p:spPr>
          <a:xfrm>
            <a:off x="4856783" y="2401193"/>
            <a:ext cx="1642839"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Latvia, Poland, Estonia, Germany – sustained marketing and season extension.</a:t>
            </a:r>
            <a:endParaRPr lang="en-US" sz="950" dirty="0"/>
          </a:p>
        </p:txBody>
      </p:sp>
      <p:sp>
        <p:nvSpPr>
          <p:cNvPr id="8" name="Shape 5"/>
          <p:cNvSpPr/>
          <p:nvPr/>
        </p:nvSpPr>
        <p:spPr>
          <a:xfrm>
            <a:off x="6752332" y="1954634"/>
            <a:ext cx="1900312" cy="1369144"/>
          </a:xfrm>
          <a:prstGeom prst="roundRect">
            <a:avLst>
              <a:gd name="adj" fmla="val 3805"/>
            </a:avLst>
          </a:prstGeom>
          <a:solidFill>
            <a:srgbClr val="DDEEE6"/>
          </a:solidFill>
          <a:ln w="4763">
            <a:solidFill>
              <a:srgbClr val="C3D4CC"/>
            </a:solidFill>
            <a:prstDash val="solid"/>
          </a:ln>
        </p:spPr>
      </p:sp>
      <p:sp>
        <p:nvSpPr>
          <p:cNvPr id="9" name="Text 6"/>
          <p:cNvSpPr/>
          <p:nvPr/>
        </p:nvSpPr>
        <p:spPr>
          <a:xfrm>
            <a:off x="6881068" y="2083371"/>
            <a:ext cx="1642839" cy="193849"/>
          </a:xfrm>
          <a:prstGeom prst="rect">
            <a:avLst/>
          </a:prstGeom>
          <a:noFill/>
          <a:ln/>
        </p:spPr>
        <p:txBody>
          <a:bodyPr wrap="none" lIns="0" tIns="0" rIns="0" bIns="0" rtlCol="0" anchor="t"/>
          <a:lstStyle/>
          <a:p>
            <a:pPr marL="0" indent="0" algn="l">
              <a:lnSpc>
                <a:spcPct val="104000"/>
              </a:lnSpc>
              <a:buNone/>
            </a:pPr>
            <a:r>
              <a:rPr lang="en-US" sz="1200" b="1" dirty="0">
                <a:solidFill>
                  <a:srgbClr val="3B4E4E"/>
                </a:solidFill>
                <a:latin typeface="Syne Bold" pitchFamily="34" charset="0"/>
                <a:ea typeface="Syne Bold" pitchFamily="34" charset="-122"/>
                <a:cs typeface="Syne Bold" pitchFamily="34" charset="-120"/>
              </a:rPr>
              <a:t>Growth</a:t>
            </a:r>
            <a:endParaRPr lang="en-US" sz="1200" dirty="0"/>
          </a:p>
        </p:txBody>
      </p:sp>
      <p:sp>
        <p:nvSpPr>
          <p:cNvPr id="10" name="Text 7"/>
          <p:cNvSpPr/>
          <p:nvPr/>
        </p:nvSpPr>
        <p:spPr>
          <a:xfrm>
            <a:off x="6881068" y="2401193"/>
            <a:ext cx="1642839"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UK, Denmark, Norway, Sweden – wellness, active leisure, events.</a:t>
            </a:r>
            <a:endParaRPr lang="en-US" sz="950" dirty="0"/>
          </a:p>
        </p:txBody>
      </p:sp>
      <p:sp>
        <p:nvSpPr>
          <p:cNvPr id="11" name="Shape 8"/>
          <p:cNvSpPr/>
          <p:nvPr/>
        </p:nvSpPr>
        <p:spPr>
          <a:xfrm>
            <a:off x="4728046" y="3447752"/>
            <a:ext cx="3924598" cy="773757"/>
          </a:xfrm>
          <a:prstGeom prst="roundRect">
            <a:avLst>
              <a:gd name="adj" fmla="val 6733"/>
            </a:avLst>
          </a:prstGeom>
          <a:solidFill>
            <a:srgbClr val="DDEEE6"/>
          </a:solidFill>
          <a:ln w="4763">
            <a:solidFill>
              <a:srgbClr val="C3D4CC"/>
            </a:solidFill>
            <a:prstDash val="solid"/>
          </a:ln>
        </p:spPr>
      </p:sp>
      <p:sp>
        <p:nvSpPr>
          <p:cNvPr id="12" name="Text 9"/>
          <p:cNvSpPr/>
          <p:nvPr/>
        </p:nvSpPr>
        <p:spPr>
          <a:xfrm>
            <a:off x="4856783" y="3576489"/>
            <a:ext cx="3667125" cy="193849"/>
          </a:xfrm>
          <a:prstGeom prst="rect">
            <a:avLst/>
          </a:prstGeom>
          <a:noFill/>
          <a:ln/>
        </p:spPr>
        <p:txBody>
          <a:bodyPr wrap="none" lIns="0" tIns="0" rIns="0" bIns="0" rtlCol="0" anchor="t"/>
          <a:lstStyle/>
          <a:p>
            <a:pPr marL="0" indent="0" algn="l">
              <a:lnSpc>
                <a:spcPct val="104000"/>
              </a:lnSpc>
              <a:buNone/>
            </a:pPr>
            <a:r>
              <a:rPr lang="en-US" sz="1200" b="1" dirty="0">
                <a:solidFill>
                  <a:srgbClr val="3B4E4E"/>
                </a:solidFill>
                <a:latin typeface="Syne Bold" pitchFamily="34" charset="0"/>
                <a:ea typeface="Syne Bold" pitchFamily="34" charset="-122"/>
                <a:cs typeface="Syne Bold" pitchFamily="34" charset="-120"/>
              </a:rPr>
              <a:t>High Value</a:t>
            </a:r>
            <a:endParaRPr lang="en-US" sz="1200" dirty="0"/>
          </a:p>
        </p:txBody>
      </p:sp>
      <p:sp>
        <p:nvSpPr>
          <p:cNvPr id="13" name="Text 10"/>
          <p:cNvSpPr/>
          <p:nvPr/>
        </p:nvSpPr>
        <p:spPr>
          <a:xfrm>
            <a:off x="4856783" y="3894311"/>
            <a:ext cx="3667125" cy="198462"/>
          </a:xfrm>
          <a:prstGeom prst="rect">
            <a:avLst/>
          </a:prstGeom>
          <a:noFill/>
          <a:ln/>
        </p:spPr>
        <p:txBody>
          <a:bodyPr wrap="none" lIns="0" tIns="0" rIns="0" bIns="0" rtlCol="0" anchor="t"/>
          <a:lstStyle/>
          <a:p>
            <a:pPr marL="0" indent="0" algn="l">
              <a:lnSpc>
                <a:spcPct val="133000"/>
              </a:lnSpc>
              <a:buNone/>
            </a:pPr>
            <a:r>
              <a:rPr lang="en-US" sz="950" dirty="0">
                <a:solidFill>
                  <a:srgbClr val="3B4E4E"/>
                </a:solidFill>
                <a:latin typeface="Overpass Light" pitchFamily="34" charset="0"/>
                <a:ea typeface="Overpass Light" pitchFamily="34" charset="-122"/>
                <a:cs typeface="Overpass Light" pitchFamily="34" charset="-120"/>
              </a:rPr>
              <a:t>USA, Israel, Ireland – Baltic routes, culture, diaspora.</a:t>
            </a:r>
            <a:endParaRPr lang="en-US" sz="9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Text 0"/>
          <p:cNvSpPr/>
          <p:nvPr/>
        </p:nvSpPr>
        <p:spPr>
          <a:xfrm>
            <a:off x="3925119" y="354360"/>
            <a:ext cx="4722763" cy="381521"/>
          </a:xfrm>
          <a:prstGeom prst="rect">
            <a:avLst/>
          </a:prstGeom>
          <a:noFill/>
          <a:ln/>
        </p:spPr>
        <p:txBody>
          <a:bodyPr wrap="none" lIns="0" tIns="0" rIns="0" bIns="0" rtlCol="0" anchor="t"/>
          <a:lstStyle/>
          <a:p>
            <a:pPr marL="0" indent="0" algn="l">
              <a:lnSpc>
                <a:spcPct val="104000"/>
              </a:lnSpc>
              <a:buNone/>
            </a:pPr>
            <a:r>
              <a:rPr lang="en-US" sz="2400" b="1" dirty="0">
                <a:solidFill>
                  <a:srgbClr val="233939"/>
                </a:solidFill>
                <a:latin typeface="Syne Bold" pitchFamily="34" charset="0"/>
                <a:ea typeface="Syne Bold" pitchFamily="34" charset="-122"/>
                <a:cs typeface="Syne Bold" pitchFamily="34" charset="-120"/>
              </a:rPr>
              <a:t>7. Accommodation Sector</a:t>
            </a:r>
            <a:endParaRPr lang="en-US" sz="2400" dirty="0"/>
          </a:p>
        </p:txBody>
      </p:sp>
      <p:sp>
        <p:nvSpPr>
          <p:cNvPr id="4" name="Text 1"/>
          <p:cNvSpPr/>
          <p:nvPr/>
        </p:nvSpPr>
        <p:spPr>
          <a:xfrm>
            <a:off x="3925119" y="977131"/>
            <a:ext cx="2286223" cy="402952"/>
          </a:xfrm>
          <a:prstGeom prst="rect">
            <a:avLst/>
          </a:prstGeom>
          <a:noFill/>
          <a:ln/>
        </p:spPr>
        <p:txBody>
          <a:bodyPr wrap="none" lIns="0" tIns="0" rIns="0" bIns="0" rtlCol="0" anchor="t"/>
          <a:lstStyle/>
          <a:p>
            <a:pPr marL="0" indent="0" algn="ctr">
              <a:lnSpc>
                <a:spcPct val="83000"/>
              </a:lnSpc>
              <a:buNone/>
            </a:pPr>
            <a:r>
              <a:rPr lang="en-US" sz="3150" b="1" dirty="0">
                <a:solidFill>
                  <a:srgbClr val="3B4E4E"/>
                </a:solidFill>
                <a:latin typeface="Syne Bold" pitchFamily="34" charset="0"/>
                <a:ea typeface="Syne Bold" pitchFamily="34" charset="-122"/>
                <a:cs typeface="Syne Bold" pitchFamily="34" charset="-120"/>
              </a:rPr>
              <a:t>644</a:t>
            </a:r>
            <a:endParaRPr lang="en-US" sz="3150" dirty="0"/>
          </a:p>
        </p:txBody>
      </p:sp>
      <p:sp>
        <p:nvSpPr>
          <p:cNvPr id="5" name="Text 2"/>
          <p:cNvSpPr/>
          <p:nvPr/>
        </p:nvSpPr>
        <p:spPr>
          <a:xfrm>
            <a:off x="3925119" y="1531218"/>
            <a:ext cx="2286223" cy="190723"/>
          </a:xfrm>
          <a:prstGeom prst="rect">
            <a:avLst/>
          </a:prstGeom>
          <a:noFill/>
          <a:ln/>
        </p:spPr>
        <p:txBody>
          <a:bodyPr wrap="none" lIns="0" tIns="0" rIns="0" bIns="0" rtlCol="0" anchor="t"/>
          <a:lstStyle/>
          <a:p>
            <a:pPr marL="0" indent="0" algn="ctr">
              <a:lnSpc>
                <a:spcPct val="104000"/>
              </a:lnSpc>
              <a:buNone/>
            </a:pPr>
            <a:r>
              <a:rPr lang="en-US" sz="1200" b="1" dirty="0">
                <a:solidFill>
                  <a:srgbClr val="3B4E4E"/>
                </a:solidFill>
                <a:latin typeface="Syne Bold" pitchFamily="34" charset="0"/>
                <a:ea typeface="Syne Bold" pitchFamily="34" charset="-122"/>
                <a:cs typeface="Syne Bold" pitchFamily="34" charset="-120"/>
              </a:rPr>
              <a:t>Establishments in 2025</a:t>
            </a:r>
            <a:endParaRPr lang="en-US" sz="1200" dirty="0"/>
          </a:p>
        </p:txBody>
      </p:sp>
      <p:sp>
        <p:nvSpPr>
          <p:cNvPr id="6" name="Text 3"/>
          <p:cNvSpPr/>
          <p:nvPr/>
        </p:nvSpPr>
        <p:spPr>
          <a:xfrm>
            <a:off x="3925119" y="1794049"/>
            <a:ext cx="2286223" cy="193849"/>
          </a:xfrm>
          <a:prstGeom prst="rect">
            <a:avLst/>
          </a:prstGeom>
          <a:noFill/>
          <a:ln/>
        </p:spPr>
        <p:txBody>
          <a:bodyPr wrap="none" lIns="0" tIns="0" rIns="0" bIns="0" rtlCol="0" anchor="t"/>
          <a:lstStyle/>
          <a:p>
            <a:pPr marL="0" indent="0" algn="ctr">
              <a:lnSpc>
                <a:spcPct val="132000"/>
              </a:lnSpc>
              <a:buNone/>
            </a:pPr>
            <a:r>
              <a:rPr lang="en-US" sz="950" dirty="0">
                <a:solidFill>
                  <a:srgbClr val="3B4E4E"/>
                </a:solidFill>
                <a:latin typeface="Overpass Light" pitchFamily="34" charset="0"/>
                <a:ea typeface="Overpass Light" pitchFamily="34" charset="-122"/>
                <a:cs typeface="Overpass Light" pitchFamily="34" charset="-120"/>
              </a:rPr>
              <a:t>From 226 (2012) – growth of +185%</a:t>
            </a:r>
            <a:endParaRPr lang="en-US" sz="950" dirty="0"/>
          </a:p>
        </p:txBody>
      </p:sp>
      <p:sp>
        <p:nvSpPr>
          <p:cNvPr id="7" name="Text 4"/>
          <p:cNvSpPr/>
          <p:nvPr/>
        </p:nvSpPr>
        <p:spPr>
          <a:xfrm>
            <a:off x="6361584" y="977131"/>
            <a:ext cx="2286298" cy="402952"/>
          </a:xfrm>
          <a:prstGeom prst="rect">
            <a:avLst/>
          </a:prstGeom>
          <a:noFill/>
          <a:ln/>
        </p:spPr>
        <p:txBody>
          <a:bodyPr wrap="none" lIns="0" tIns="0" rIns="0" bIns="0" rtlCol="0" anchor="t"/>
          <a:lstStyle/>
          <a:p>
            <a:pPr marL="0" indent="0" algn="ctr">
              <a:lnSpc>
                <a:spcPct val="83000"/>
              </a:lnSpc>
              <a:buNone/>
            </a:pPr>
            <a:r>
              <a:rPr lang="en-US" sz="3150" b="1" dirty="0">
                <a:solidFill>
                  <a:srgbClr val="3B4E4E"/>
                </a:solidFill>
                <a:latin typeface="Syne Bold" pitchFamily="34" charset="0"/>
                <a:ea typeface="Syne Bold" pitchFamily="34" charset="-122"/>
                <a:cs typeface="Syne Bold" pitchFamily="34" charset="-120"/>
              </a:rPr>
              <a:t>5 742</a:t>
            </a:r>
            <a:endParaRPr lang="en-US" sz="3150" dirty="0"/>
          </a:p>
        </p:txBody>
      </p:sp>
      <p:sp>
        <p:nvSpPr>
          <p:cNvPr id="8" name="Text 5"/>
          <p:cNvSpPr/>
          <p:nvPr/>
        </p:nvSpPr>
        <p:spPr>
          <a:xfrm>
            <a:off x="6361584" y="1531218"/>
            <a:ext cx="2286298" cy="190723"/>
          </a:xfrm>
          <a:prstGeom prst="rect">
            <a:avLst/>
          </a:prstGeom>
          <a:noFill/>
          <a:ln/>
        </p:spPr>
        <p:txBody>
          <a:bodyPr wrap="none" lIns="0" tIns="0" rIns="0" bIns="0" rtlCol="0" anchor="t"/>
          <a:lstStyle/>
          <a:p>
            <a:pPr marL="0" indent="0" algn="ctr">
              <a:lnSpc>
                <a:spcPct val="104000"/>
              </a:lnSpc>
              <a:buNone/>
            </a:pPr>
            <a:r>
              <a:rPr lang="en-US" sz="1200" b="1" dirty="0">
                <a:solidFill>
                  <a:srgbClr val="3B4E4E"/>
                </a:solidFill>
                <a:latin typeface="Syne Bold" pitchFamily="34" charset="0"/>
                <a:ea typeface="Syne Bold" pitchFamily="34" charset="-122"/>
                <a:cs typeface="Syne Bold" pitchFamily="34" charset="-120"/>
              </a:rPr>
              <a:t>Rooms in 2025</a:t>
            </a:r>
            <a:endParaRPr lang="en-US" sz="1200" dirty="0"/>
          </a:p>
        </p:txBody>
      </p:sp>
      <p:sp>
        <p:nvSpPr>
          <p:cNvPr id="9" name="Text 6"/>
          <p:cNvSpPr/>
          <p:nvPr/>
        </p:nvSpPr>
        <p:spPr>
          <a:xfrm>
            <a:off x="6361584" y="1794049"/>
            <a:ext cx="2286298" cy="193849"/>
          </a:xfrm>
          <a:prstGeom prst="rect">
            <a:avLst/>
          </a:prstGeom>
          <a:noFill/>
          <a:ln/>
        </p:spPr>
        <p:txBody>
          <a:bodyPr wrap="none" lIns="0" tIns="0" rIns="0" bIns="0" rtlCol="0" anchor="t"/>
          <a:lstStyle/>
          <a:p>
            <a:pPr marL="0" indent="0" algn="ctr">
              <a:lnSpc>
                <a:spcPct val="132000"/>
              </a:lnSpc>
              <a:buNone/>
            </a:pPr>
            <a:r>
              <a:rPr lang="en-US" sz="950" dirty="0">
                <a:solidFill>
                  <a:srgbClr val="3B4E4E"/>
                </a:solidFill>
                <a:latin typeface="Overpass Light" pitchFamily="34" charset="0"/>
                <a:ea typeface="Overpass Light" pitchFamily="34" charset="-122"/>
                <a:cs typeface="Overpass Light" pitchFamily="34" charset="-120"/>
              </a:rPr>
              <a:t>From 4,140 (2012) – growth of +38.7%</a:t>
            </a:r>
            <a:endParaRPr lang="en-US" sz="950" dirty="0"/>
          </a:p>
        </p:txBody>
      </p:sp>
      <p:sp>
        <p:nvSpPr>
          <p:cNvPr id="10" name="Text 7"/>
          <p:cNvSpPr/>
          <p:nvPr/>
        </p:nvSpPr>
        <p:spPr>
          <a:xfrm>
            <a:off x="3925119" y="2289274"/>
            <a:ext cx="2286223" cy="402952"/>
          </a:xfrm>
          <a:prstGeom prst="rect">
            <a:avLst/>
          </a:prstGeom>
          <a:noFill/>
          <a:ln/>
        </p:spPr>
        <p:txBody>
          <a:bodyPr wrap="none" lIns="0" tIns="0" rIns="0" bIns="0" rtlCol="0" anchor="t"/>
          <a:lstStyle/>
          <a:p>
            <a:pPr marL="0" indent="0" algn="ctr">
              <a:lnSpc>
                <a:spcPct val="83000"/>
              </a:lnSpc>
              <a:buNone/>
            </a:pPr>
            <a:r>
              <a:rPr lang="en-US" sz="3150" b="1" dirty="0">
                <a:solidFill>
                  <a:srgbClr val="3B4E4E"/>
                </a:solidFill>
                <a:latin typeface="Syne Bold" pitchFamily="34" charset="0"/>
                <a:ea typeface="Syne Bold" pitchFamily="34" charset="-122"/>
                <a:cs typeface="Syne Bold" pitchFamily="34" charset="-120"/>
              </a:rPr>
              <a:t>15 802</a:t>
            </a:r>
            <a:endParaRPr lang="en-US" sz="3150" dirty="0"/>
          </a:p>
        </p:txBody>
      </p:sp>
      <p:sp>
        <p:nvSpPr>
          <p:cNvPr id="11" name="Text 8"/>
          <p:cNvSpPr/>
          <p:nvPr/>
        </p:nvSpPr>
        <p:spPr>
          <a:xfrm>
            <a:off x="3925119" y="2843361"/>
            <a:ext cx="2286223" cy="190723"/>
          </a:xfrm>
          <a:prstGeom prst="rect">
            <a:avLst/>
          </a:prstGeom>
          <a:noFill/>
          <a:ln/>
        </p:spPr>
        <p:txBody>
          <a:bodyPr wrap="none" lIns="0" tIns="0" rIns="0" bIns="0" rtlCol="0" anchor="t"/>
          <a:lstStyle/>
          <a:p>
            <a:pPr marL="0" indent="0" algn="ctr">
              <a:lnSpc>
                <a:spcPct val="104000"/>
              </a:lnSpc>
              <a:buNone/>
            </a:pPr>
            <a:r>
              <a:rPr lang="en-US" sz="1200" b="1" dirty="0">
                <a:solidFill>
                  <a:srgbClr val="3B4E4E"/>
                </a:solidFill>
                <a:latin typeface="Syne Bold" pitchFamily="34" charset="0"/>
                <a:ea typeface="Syne Bold" pitchFamily="34" charset="-122"/>
                <a:cs typeface="Syne Bold" pitchFamily="34" charset="-120"/>
              </a:rPr>
              <a:t>Beds in 2025</a:t>
            </a:r>
            <a:endParaRPr lang="en-US" sz="1200" dirty="0"/>
          </a:p>
        </p:txBody>
      </p:sp>
      <p:sp>
        <p:nvSpPr>
          <p:cNvPr id="12" name="Text 9"/>
          <p:cNvSpPr/>
          <p:nvPr/>
        </p:nvSpPr>
        <p:spPr>
          <a:xfrm>
            <a:off x="3925119" y="3106192"/>
            <a:ext cx="2286223" cy="193849"/>
          </a:xfrm>
          <a:prstGeom prst="rect">
            <a:avLst/>
          </a:prstGeom>
          <a:noFill/>
          <a:ln/>
        </p:spPr>
        <p:txBody>
          <a:bodyPr wrap="none" lIns="0" tIns="0" rIns="0" bIns="0" rtlCol="0" anchor="t"/>
          <a:lstStyle/>
          <a:p>
            <a:pPr marL="0" indent="0" algn="ctr">
              <a:lnSpc>
                <a:spcPct val="132000"/>
              </a:lnSpc>
              <a:buNone/>
            </a:pPr>
            <a:r>
              <a:rPr lang="en-US" sz="950" dirty="0">
                <a:solidFill>
                  <a:srgbClr val="3B4E4E"/>
                </a:solidFill>
                <a:latin typeface="Overpass Light" pitchFamily="34" charset="0"/>
                <a:ea typeface="Overpass Light" pitchFamily="34" charset="-122"/>
                <a:cs typeface="Overpass Light" pitchFamily="34" charset="-120"/>
              </a:rPr>
              <a:t>From 10,656 (2012) – growth of +48.3%</a:t>
            </a:r>
            <a:endParaRPr lang="en-US" sz="950" dirty="0"/>
          </a:p>
        </p:txBody>
      </p:sp>
      <p:sp>
        <p:nvSpPr>
          <p:cNvPr id="13" name="Text 10"/>
          <p:cNvSpPr/>
          <p:nvPr/>
        </p:nvSpPr>
        <p:spPr>
          <a:xfrm>
            <a:off x="6361584" y="2289274"/>
            <a:ext cx="2286298" cy="402952"/>
          </a:xfrm>
          <a:prstGeom prst="rect">
            <a:avLst/>
          </a:prstGeom>
          <a:noFill/>
          <a:ln/>
        </p:spPr>
        <p:txBody>
          <a:bodyPr wrap="none" lIns="0" tIns="0" rIns="0" bIns="0" rtlCol="0" anchor="t"/>
          <a:lstStyle/>
          <a:p>
            <a:pPr marL="0" indent="0" algn="ctr">
              <a:lnSpc>
                <a:spcPct val="83000"/>
              </a:lnSpc>
              <a:buNone/>
            </a:pPr>
            <a:r>
              <a:rPr lang="en-US" sz="3150" b="1" dirty="0">
                <a:solidFill>
                  <a:srgbClr val="3B4E4E"/>
                </a:solidFill>
                <a:latin typeface="Syne Bold" pitchFamily="34" charset="0"/>
                <a:ea typeface="Syne Bold" pitchFamily="34" charset="-122"/>
                <a:cs typeface="Syne Bold" pitchFamily="34" charset="-120"/>
              </a:rPr>
              <a:t>92,7%</a:t>
            </a:r>
            <a:endParaRPr lang="en-US" sz="3150" dirty="0"/>
          </a:p>
        </p:txBody>
      </p:sp>
      <p:sp>
        <p:nvSpPr>
          <p:cNvPr id="14" name="Text 11"/>
          <p:cNvSpPr/>
          <p:nvPr/>
        </p:nvSpPr>
        <p:spPr>
          <a:xfrm>
            <a:off x="6361584" y="2843361"/>
            <a:ext cx="2286298" cy="381446"/>
          </a:xfrm>
          <a:prstGeom prst="rect">
            <a:avLst/>
          </a:prstGeom>
          <a:noFill/>
          <a:ln/>
        </p:spPr>
        <p:txBody>
          <a:bodyPr wrap="square" lIns="0" tIns="0" rIns="0" bIns="0" rtlCol="0" anchor="t">
            <a:normAutofit/>
          </a:bodyPr>
          <a:lstStyle/>
          <a:p>
            <a:pPr marL="0" indent="0" algn="ctr">
              <a:lnSpc>
                <a:spcPct val="104000"/>
              </a:lnSpc>
              <a:buNone/>
            </a:pPr>
            <a:r>
              <a:rPr lang="en-US" sz="1200" b="1" dirty="0">
                <a:solidFill>
                  <a:srgbClr val="3B4E4E"/>
                </a:solidFill>
                <a:latin typeface="Syne Bold" pitchFamily="34" charset="0"/>
                <a:ea typeface="Syne Bold" pitchFamily="34" charset="-122"/>
                <a:cs typeface="Syne Bold" pitchFamily="34" charset="-120"/>
              </a:rPr>
              <a:t>Short-term Accommodation</a:t>
            </a:r>
            <a:endParaRPr lang="en-US" sz="1200" dirty="0"/>
          </a:p>
        </p:txBody>
      </p:sp>
      <p:sp>
        <p:nvSpPr>
          <p:cNvPr id="15" name="Text 12"/>
          <p:cNvSpPr/>
          <p:nvPr/>
        </p:nvSpPr>
        <p:spPr>
          <a:xfrm>
            <a:off x="6361584" y="3296915"/>
            <a:ext cx="2286298" cy="387697"/>
          </a:xfrm>
          <a:prstGeom prst="rect">
            <a:avLst/>
          </a:prstGeom>
          <a:noFill/>
          <a:ln/>
        </p:spPr>
        <p:txBody>
          <a:bodyPr wrap="square" lIns="0" tIns="0" rIns="0" bIns="0" rtlCol="0" anchor="t">
            <a:normAutofit/>
          </a:bodyPr>
          <a:lstStyle/>
          <a:p>
            <a:pPr marL="0" indent="0" algn="ctr">
              <a:lnSpc>
                <a:spcPct val="132000"/>
              </a:lnSpc>
              <a:buNone/>
            </a:pPr>
            <a:r>
              <a:rPr lang="en-US" sz="950" dirty="0">
                <a:solidFill>
                  <a:srgbClr val="3B4E4E"/>
                </a:solidFill>
                <a:latin typeface="Overpass Light" pitchFamily="34" charset="0"/>
                <a:ea typeface="Overpass Light" pitchFamily="34" charset="-122"/>
                <a:cs typeface="Overpass Light" pitchFamily="34" charset="-120"/>
              </a:rPr>
              <a:t>Share of all registered establishments in 2025</a:t>
            </a:r>
            <a:endParaRPr lang="en-US" sz="950" dirty="0"/>
          </a:p>
        </p:txBody>
      </p:sp>
      <p:sp>
        <p:nvSpPr>
          <p:cNvPr id="16" name="Text 13"/>
          <p:cNvSpPr/>
          <p:nvPr/>
        </p:nvSpPr>
        <p:spPr>
          <a:xfrm>
            <a:off x="3925119" y="3819823"/>
            <a:ext cx="4722763" cy="969243"/>
          </a:xfrm>
          <a:prstGeom prst="rect">
            <a:avLst/>
          </a:prstGeom>
          <a:noFill/>
          <a:ln/>
        </p:spPr>
        <p:txBody>
          <a:bodyPr wrap="square" lIns="0" tIns="0" rIns="0" bIns="0" rtlCol="0" anchor="t">
            <a:normAutofit/>
          </a:bodyPr>
          <a:lstStyle/>
          <a:p>
            <a:pPr marL="0" indent="0" algn="l">
              <a:lnSpc>
                <a:spcPct val="132000"/>
              </a:lnSpc>
              <a:buNone/>
            </a:pPr>
            <a:r>
              <a:rPr lang="en-US" sz="950" dirty="0">
                <a:solidFill>
                  <a:srgbClr val="3B4E4E"/>
                </a:solidFill>
                <a:latin typeface="Overpass Light" pitchFamily="34" charset="0"/>
                <a:ea typeface="Overpass Light" pitchFamily="34" charset="-122"/>
                <a:cs typeface="Overpass Light" pitchFamily="34" charset="-120"/>
              </a:rPr>
              <a:t>The number of establishments grew considerably faster than the number of rooms and beds – indicating market </a:t>
            </a:r>
            <a:r>
              <a:rPr lang="en-US" sz="950" b="1" dirty="0">
                <a:solidFill>
                  <a:srgbClr val="3B4E4E"/>
                </a:solidFill>
                <a:latin typeface="Overpass Bold" pitchFamily="34" charset="0"/>
                <a:ea typeface="Overpass Bold" pitchFamily="34" charset="-122"/>
                <a:cs typeface="Overpass Bold" pitchFamily="34" charset="-120"/>
              </a:rPr>
              <a:t>fragmentation</a:t>
            </a:r>
            <a:r>
              <a:rPr lang="en-US" sz="950" dirty="0">
                <a:solidFill>
                  <a:srgbClr val="3B4E4E"/>
                </a:solidFill>
                <a:latin typeface="Overpass Light" pitchFamily="34" charset="0"/>
                <a:ea typeface="Overpass Light" pitchFamily="34" charset="-122"/>
                <a:cs typeface="Overpass Light" pitchFamily="34" charset="-120"/>
              </a:rPr>
              <a:t> and the expansion of small providers. The number of rooms per establishment fell from 18.3 to 8.9. Palanga's challenge is not a shortage of beds – the key task is to increase occupancy of existing capacity during the </a:t>
            </a:r>
            <a:r>
              <a:rPr lang="en-US" sz="950" b="1" dirty="0">
                <a:solidFill>
                  <a:srgbClr val="3B4E4E"/>
                </a:solidFill>
                <a:latin typeface="Overpass Bold" pitchFamily="34" charset="0"/>
                <a:ea typeface="Overpass Bold" pitchFamily="34" charset="-122"/>
                <a:cs typeface="Overpass Bold" pitchFamily="34" charset="-120"/>
              </a:rPr>
              <a:t>off-season</a:t>
            </a:r>
            <a:r>
              <a:rPr lang="en-US" sz="950" dirty="0">
                <a:solidFill>
                  <a:srgbClr val="3B4E4E"/>
                </a:solidFill>
                <a:latin typeface="Overpass Light" pitchFamily="34" charset="0"/>
                <a:ea typeface="Overpass Light" pitchFamily="34" charset="-122"/>
                <a:cs typeface="Overpass Light" pitchFamily="34" charset="-120"/>
              </a:rPr>
              <a:t>.</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1288</Words>
  <Application>Microsoft Office PowerPoint</Application>
  <PresentationFormat>On-screen Show (16:9)</PresentationFormat>
  <Paragraphs>170</Paragraphs>
  <Slides>16</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Syne Bold</vt:lpstr>
      <vt:lpstr>Overpass Light</vt:lpstr>
      <vt:lpstr>Arial</vt:lpstr>
      <vt:lpstr>Overpass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Rasa Kmitienė</dc:creator>
  <cp:lastModifiedBy>Rasa Kmitienė</cp:lastModifiedBy>
  <cp:revision>3</cp:revision>
  <dcterms:created xsi:type="dcterms:W3CDTF">2026-08-05T10:25:48Z</dcterms:created>
  <dcterms:modified xsi:type="dcterms:W3CDTF">2026-08-05T10:38:23Z</dcterms:modified>
</cp:coreProperties>
</file>